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2" r:id="rId4"/>
    <p:sldId id="260" r:id="rId5"/>
    <p:sldId id="274" r:id="rId6"/>
    <p:sldId id="275" r:id="rId7"/>
    <p:sldId id="262" r:id="rId8"/>
    <p:sldId id="283" r:id="rId9"/>
    <p:sldId id="278" r:id="rId10"/>
    <p:sldId id="284" r:id="rId11"/>
    <p:sldId id="263" r:id="rId12"/>
    <p:sldId id="267" r:id="rId13"/>
    <p:sldId id="268" r:id="rId14"/>
    <p:sldId id="264" r:id="rId15"/>
    <p:sldId id="265" r:id="rId16"/>
    <p:sldId id="266" r:id="rId17"/>
    <p:sldId id="269" r:id="rId18"/>
    <p:sldId id="270" r:id="rId19"/>
    <p:sldId id="271" r:id="rId20"/>
    <p:sldId id="272" r:id="rId21"/>
    <p:sldId id="279" r:id="rId22"/>
    <p:sldId id="276" r:id="rId23"/>
    <p:sldId id="261" r:id="rId24"/>
    <p:sldId id="273" r:id="rId25"/>
    <p:sldId id="277" r:id="rId26"/>
    <p:sldId id="280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1914" y="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3E2B7-108E-44CF-9B95-B5EECA7BBD3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0051D39-075C-4CCA-9EE5-D5E5016D9858}">
      <dgm:prSet phldrT="[Text]" custT="1"/>
      <dgm:spPr/>
      <dgm:t>
        <a:bodyPr/>
        <a:lstStyle/>
        <a:p>
          <a:r>
            <a:rPr lang="en-US" sz="1600" dirty="0"/>
            <a:t>Lack of dopamine drives common behaviors seen in addiction</a:t>
          </a:r>
        </a:p>
      </dgm:t>
    </dgm:pt>
    <dgm:pt modelId="{9774DF60-03A7-4A40-9410-1E412FEB4A99}" type="parTrans" cxnId="{2C90C031-A6C8-46BC-960D-58D34D94632D}">
      <dgm:prSet/>
      <dgm:spPr/>
      <dgm:t>
        <a:bodyPr/>
        <a:lstStyle/>
        <a:p>
          <a:endParaRPr lang="en-US"/>
        </a:p>
      </dgm:t>
    </dgm:pt>
    <dgm:pt modelId="{E4FEF132-EB6F-4F5D-B6CE-CE4774806C61}" type="sibTrans" cxnId="{2C90C031-A6C8-46BC-960D-58D34D94632D}">
      <dgm:prSet/>
      <dgm:spPr/>
      <dgm:t>
        <a:bodyPr/>
        <a:lstStyle/>
        <a:p>
          <a:endParaRPr lang="en-US"/>
        </a:p>
      </dgm:t>
    </dgm:pt>
    <dgm:pt modelId="{1203A5D8-533D-4CFC-806A-7744E4176139}">
      <dgm:prSet phldrT="[Text]"/>
      <dgm:spPr/>
      <dgm:t>
        <a:bodyPr/>
        <a:lstStyle/>
        <a:p>
          <a:r>
            <a:rPr lang="en-US" dirty="0"/>
            <a:t>This allows cravings to be stabilized</a:t>
          </a:r>
        </a:p>
      </dgm:t>
    </dgm:pt>
    <dgm:pt modelId="{0DCD1570-D1EE-4571-A557-39EDB4503CC6}" type="parTrans" cxnId="{01DD4678-26A3-450D-9942-4EFC8DCACAE2}">
      <dgm:prSet/>
      <dgm:spPr/>
      <dgm:t>
        <a:bodyPr/>
        <a:lstStyle/>
        <a:p>
          <a:endParaRPr lang="en-US"/>
        </a:p>
      </dgm:t>
    </dgm:pt>
    <dgm:pt modelId="{C6CFF4BE-C42C-4C0C-B1E9-BA80453BE57E}" type="sibTrans" cxnId="{01DD4678-26A3-450D-9942-4EFC8DCACAE2}">
      <dgm:prSet/>
      <dgm:spPr/>
      <dgm:t>
        <a:bodyPr/>
        <a:lstStyle/>
        <a:p>
          <a:endParaRPr lang="en-US"/>
        </a:p>
      </dgm:t>
    </dgm:pt>
    <dgm:pt modelId="{C441EF48-8F01-449C-AB78-39D7BE9FD879}">
      <dgm:prSet phldrT="[Text]"/>
      <dgm:spPr/>
      <dgm:t>
        <a:bodyPr/>
        <a:lstStyle/>
        <a:p>
          <a:r>
            <a:rPr lang="en-US" dirty="0"/>
            <a:t>Allowing for behavioral therapy to be effective</a:t>
          </a:r>
        </a:p>
      </dgm:t>
    </dgm:pt>
    <dgm:pt modelId="{77F2C732-29BF-448A-AD3B-2A25CBFEE9FA}" type="parTrans" cxnId="{B65C927D-1001-4775-8B7F-DFE3216A83D2}">
      <dgm:prSet/>
      <dgm:spPr/>
      <dgm:t>
        <a:bodyPr/>
        <a:lstStyle/>
        <a:p>
          <a:endParaRPr lang="en-US"/>
        </a:p>
      </dgm:t>
    </dgm:pt>
    <dgm:pt modelId="{9296BF14-E2B8-4A16-9035-CA4655A3FC11}" type="sibTrans" cxnId="{B65C927D-1001-4775-8B7F-DFE3216A83D2}">
      <dgm:prSet/>
      <dgm:spPr/>
      <dgm:t>
        <a:bodyPr/>
        <a:lstStyle/>
        <a:p>
          <a:endParaRPr lang="en-US"/>
        </a:p>
      </dgm:t>
    </dgm:pt>
    <dgm:pt modelId="{DBB8E7E8-0DDD-440A-8E0A-3BDEAE67BB97}">
      <dgm:prSet/>
      <dgm:spPr/>
      <dgm:t>
        <a:bodyPr/>
        <a:lstStyle/>
        <a:p>
          <a:r>
            <a:rPr lang="en-US" dirty="0"/>
            <a:t>Augmentation of dopamine is logical in a disease process related to dopamine deficiency</a:t>
          </a:r>
        </a:p>
      </dgm:t>
    </dgm:pt>
    <dgm:pt modelId="{E0B68A40-356A-4CB9-A40D-F0FFCD9DB132}" type="parTrans" cxnId="{A265501B-1614-4589-B079-189B3D7DB711}">
      <dgm:prSet/>
      <dgm:spPr/>
      <dgm:t>
        <a:bodyPr/>
        <a:lstStyle/>
        <a:p>
          <a:endParaRPr lang="en-US"/>
        </a:p>
      </dgm:t>
    </dgm:pt>
    <dgm:pt modelId="{704813C8-04BF-4A96-A4DF-62D6B497D040}" type="sibTrans" cxnId="{A265501B-1614-4589-B079-189B3D7DB711}">
      <dgm:prSet/>
      <dgm:spPr/>
      <dgm:t>
        <a:bodyPr/>
        <a:lstStyle/>
        <a:p>
          <a:endParaRPr lang="en-US"/>
        </a:p>
      </dgm:t>
    </dgm:pt>
    <dgm:pt modelId="{6BE76CC6-83F1-421B-B33A-014972C799FC}">
      <dgm:prSet/>
      <dgm:spPr/>
      <dgm:t>
        <a:bodyPr/>
        <a:lstStyle/>
        <a:p>
          <a:r>
            <a:rPr lang="en-US" dirty="0"/>
            <a:t>We have FDA approved medications to safely increase dopamine</a:t>
          </a:r>
        </a:p>
      </dgm:t>
    </dgm:pt>
    <dgm:pt modelId="{5F8EC8F1-48F9-4C4B-96BF-D6B6ED1BED37}" type="parTrans" cxnId="{EEFDD508-6381-4999-A360-9EC49686A0EF}">
      <dgm:prSet/>
      <dgm:spPr/>
      <dgm:t>
        <a:bodyPr/>
        <a:lstStyle/>
        <a:p>
          <a:endParaRPr lang="en-US"/>
        </a:p>
      </dgm:t>
    </dgm:pt>
    <dgm:pt modelId="{4371B1CD-361C-4AB4-8DDA-898911ACC917}" type="sibTrans" cxnId="{EEFDD508-6381-4999-A360-9EC49686A0EF}">
      <dgm:prSet/>
      <dgm:spPr/>
      <dgm:t>
        <a:bodyPr/>
        <a:lstStyle/>
        <a:p>
          <a:endParaRPr lang="en-US"/>
        </a:p>
      </dgm:t>
    </dgm:pt>
    <dgm:pt modelId="{3D477C15-C79D-4EAC-8F4F-4667E5F33CD8}" type="pres">
      <dgm:prSet presAssocID="{91E3E2B7-108E-44CF-9B95-B5EECA7BBD36}" presName="CompostProcess" presStyleCnt="0">
        <dgm:presLayoutVars>
          <dgm:dir/>
          <dgm:resizeHandles val="exact"/>
        </dgm:presLayoutVars>
      </dgm:prSet>
      <dgm:spPr/>
    </dgm:pt>
    <dgm:pt modelId="{13DAD04E-F9C3-4149-AB3E-235C5DA5FA1B}" type="pres">
      <dgm:prSet presAssocID="{91E3E2B7-108E-44CF-9B95-B5EECA7BBD36}" presName="arrow" presStyleLbl="bgShp" presStyleIdx="0" presStyleCnt="1"/>
      <dgm:spPr/>
    </dgm:pt>
    <dgm:pt modelId="{A4C18E7B-479E-46D2-9892-6557D39E46E6}" type="pres">
      <dgm:prSet presAssocID="{91E3E2B7-108E-44CF-9B95-B5EECA7BBD36}" presName="linearProcess" presStyleCnt="0"/>
      <dgm:spPr/>
    </dgm:pt>
    <dgm:pt modelId="{02E7BD32-E54B-4483-A0DB-C1C3161EAEB3}" type="pres">
      <dgm:prSet presAssocID="{F0051D39-075C-4CCA-9EE5-D5E5016D9858}" presName="textNode" presStyleLbl="node1" presStyleIdx="0" presStyleCnt="5">
        <dgm:presLayoutVars>
          <dgm:bulletEnabled val="1"/>
        </dgm:presLayoutVars>
      </dgm:prSet>
      <dgm:spPr/>
    </dgm:pt>
    <dgm:pt modelId="{A807027A-65C3-41D8-8560-51AEFBEDE1DF}" type="pres">
      <dgm:prSet presAssocID="{E4FEF132-EB6F-4F5D-B6CE-CE4774806C61}" presName="sibTrans" presStyleCnt="0"/>
      <dgm:spPr/>
    </dgm:pt>
    <dgm:pt modelId="{82066B39-589B-4E80-926B-80446F9CFAC5}" type="pres">
      <dgm:prSet presAssocID="{DBB8E7E8-0DDD-440A-8E0A-3BDEAE67BB97}" presName="textNode" presStyleLbl="node1" presStyleIdx="1" presStyleCnt="5">
        <dgm:presLayoutVars>
          <dgm:bulletEnabled val="1"/>
        </dgm:presLayoutVars>
      </dgm:prSet>
      <dgm:spPr/>
    </dgm:pt>
    <dgm:pt modelId="{11584C44-5C22-4FB3-8D52-878FDBD0CB91}" type="pres">
      <dgm:prSet presAssocID="{704813C8-04BF-4A96-A4DF-62D6B497D040}" presName="sibTrans" presStyleCnt="0"/>
      <dgm:spPr/>
    </dgm:pt>
    <dgm:pt modelId="{F9649BD0-9B34-474D-BECA-FB5FCAA30975}" type="pres">
      <dgm:prSet presAssocID="{6BE76CC6-83F1-421B-B33A-014972C799FC}" presName="textNode" presStyleLbl="node1" presStyleIdx="2" presStyleCnt="5">
        <dgm:presLayoutVars>
          <dgm:bulletEnabled val="1"/>
        </dgm:presLayoutVars>
      </dgm:prSet>
      <dgm:spPr/>
    </dgm:pt>
    <dgm:pt modelId="{7D52B9AB-C120-49A2-926D-29672DCBB14E}" type="pres">
      <dgm:prSet presAssocID="{4371B1CD-361C-4AB4-8DDA-898911ACC917}" presName="sibTrans" presStyleCnt="0"/>
      <dgm:spPr/>
    </dgm:pt>
    <dgm:pt modelId="{200CC177-BF7B-4D01-88CE-FBD6C580E229}" type="pres">
      <dgm:prSet presAssocID="{1203A5D8-533D-4CFC-806A-7744E4176139}" presName="textNode" presStyleLbl="node1" presStyleIdx="3" presStyleCnt="5">
        <dgm:presLayoutVars>
          <dgm:bulletEnabled val="1"/>
        </dgm:presLayoutVars>
      </dgm:prSet>
      <dgm:spPr/>
    </dgm:pt>
    <dgm:pt modelId="{45F9F0AC-9E98-4D43-B968-0BB9BCC23083}" type="pres">
      <dgm:prSet presAssocID="{C6CFF4BE-C42C-4C0C-B1E9-BA80453BE57E}" presName="sibTrans" presStyleCnt="0"/>
      <dgm:spPr/>
    </dgm:pt>
    <dgm:pt modelId="{9621EB97-B822-4E04-831F-F348CA7C752E}" type="pres">
      <dgm:prSet presAssocID="{C441EF48-8F01-449C-AB78-39D7BE9FD879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EFDD508-6381-4999-A360-9EC49686A0EF}" srcId="{91E3E2B7-108E-44CF-9B95-B5EECA7BBD36}" destId="{6BE76CC6-83F1-421B-B33A-014972C799FC}" srcOrd="2" destOrd="0" parTransId="{5F8EC8F1-48F9-4C4B-96BF-D6B6ED1BED37}" sibTransId="{4371B1CD-361C-4AB4-8DDA-898911ACC917}"/>
    <dgm:cxn modelId="{962C0109-1F1B-41B3-8ADA-814C2EBD1E95}" type="presOf" srcId="{1203A5D8-533D-4CFC-806A-7744E4176139}" destId="{200CC177-BF7B-4D01-88CE-FBD6C580E229}" srcOrd="0" destOrd="0" presId="urn:microsoft.com/office/officeart/2005/8/layout/hProcess9"/>
    <dgm:cxn modelId="{A265501B-1614-4589-B079-189B3D7DB711}" srcId="{91E3E2B7-108E-44CF-9B95-B5EECA7BBD36}" destId="{DBB8E7E8-0DDD-440A-8E0A-3BDEAE67BB97}" srcOrd="1" destOrd="0" parTransId="{E0B68A40-356A-4CB9-A40D-F0FFCD9DB132}" sibTransId="{704813C8-04BF-4A96-A4DF-62D6B497D040}"/>
    <dgm:cxn modelId="{2C90C031-A6C8-46BC-960D-58D34D94632D}" srcId="{91E3E2B7-108E-44CF-9B95-B5EECA7BBD36}" destId="{F0051D39-075C-4CCA-9EE5-D5E5016D9858}" srcOrd="0" destOrd="0" parTransId="{9774DF60-03A7-4A40-9410-1E412FEB4A99}" sibTransId="{E4FEF132-EB6F-4F5D-B6CE-CE4774806C61}"/>
    <dgm:cxn modelId="{B545EF32-6CE3-45FE-B39E-C7EE7C12012F}" type="presOf" srcId="{91E3E2B7-108E-44CF-9B95-B5EECA7BBD36}" destId="{3D477C15-C79D-4EAC-8F4F-4667E5F33CD8}" srcOrd="0" destOrd="0" presId="urn:microsoft.com/office/officeart/2005/8/layout/hProcess9"/>
    <dgm:cxn modelId="{998B486D-B061-4966-9B01-53AB7548E087}" type="presOf" srcId="{DBB8E7E8-0DDD-440A-8E0A-3BDEAE67BB97}" destId="{82066B39-589B-4E80-926B-80446F9CFAC5}" srcOrd="0" destOrd="0" presId="urn:microsoft.com/office/officeart/2005/8/layout/hProcess9"/>
    <dgm:cxn modelId="{01DD4678-26A3-450D-9942-4EFC8DCACAE2}" srcId="{91E3E2B7-108E-44CF-9B95-B5EECA7BBD36}" destId="{1203A5D8-533D-4CFC-806A-7744E4176139}" srcOrd="3" destOrd="0" parTransId="{0DCD1570-D1EE-4571-A557-39EDB4503CC6}" sibTransId="{C6CFF4BE-C42C-4C0C-B1E9-BA80453BE57E}"/>
    <dgm:cxn modelId="{B65C927D-1001-4775-8B7F-DFE3216A83D2}" srcId="{91E3E2B7-108E-44CF-9B95-B5EECA7BBD36}" destId="{C441EF48-8F01-449C-AB78-39D7BE9FD879}" srcOrd="4" destOrd="0" parTransId="{77F2C732-29BF-448A-AD3B-2A25CBFEE9FA}" sibTransId="{9296BF14-E2B8-4A16-9035-CA4655A3FC11}"/>
    <dgm:cxn modelId="{763FFD9A-59A4-480E-B8AC-E214A15B5B2B}" type="presOf" srcId="{C441EF48-8F01-449C-AB78-39D7BE9FD879}" destId="{9621EB97-B822-4E04-831F-F348CA7C752E}" srcOrd="0" destOrd="0" presId="urn:microsoft.com/office/officeart/2005/8/layout/hProcess9"/>
    <dgm:cxn modelId="{70B8C4D8-4662-42C3-98D9-C02B537B926A}" type="presOf" srcId="{6BE76CC6-83F1-421B-B33A-014972C799FC}" destId="{F9649BD0-9B34-474D-BECA-FB5FCAA30975}" srcOrd="0" destOrd="0" presId="urn:microsoft.com/office/officeart/2005/8/layout/hProcess9"/>
    <dgm:cxn modelId="{4BD9C2FF-C9A4-4E28-A822-149F3B371BF3}" type="presOf" srcId="{F0051D39-075C-4CCA-9EE5-D5E5016D9858}" destId="{02E7BD32-E54B-4483-A0DB-C1C3161EAEB3}" srcOrd="0" destOrd="0" presId="urn:microsoft.com/office/officeart/2005/8/layout/hProcess9"/>
    <dgm:cxn modelId="{10505DD3-4B73-400E-85B0-969D9F8877F3}" type="presParOf" srcId="{3D477C15-C79D-4EAC-8F4F-4667E5F33CD8}" destId="{13DAD04E-F9C3-4149-AB3E-235C5DA5FA1B}" srcOrd="0" destOrd="0" presId="urn:microsoft.com/office/officeart/2005/8/layout/hProcess9"/>
    <dgm:cxn modelId="{173D74F5-D627-45CA-9A55-5F99DC539342}" type="presParOf" srcId="{3D477C15-C79D-4EAC-8F4F-4667E5F33CD8}" destId="{A4C18E7B-479E-46D2-9892-6557D39E46E6}" srcOrd="1" destOrd="0" presId="urn:microsoft.com/office/officeart/2005/8/layout/hProcess9"/>
    <dgm:cxn modelId="{9E2A6E2A-8DF0-48B3-9711-9D17BFE194A5}" type="presParOf" srcId="{A4C18E7B-479E-46D2-9892-6557D39E46E6}" destId="{02E7BD32-E54B-4483-A0DB-C1C3161EAEB3}" srcOrd="0" destOrd="0" presId="urn:microsoft.com/office/officeart/2005/8/layout/hProcess9"/>
    <dgm:cxn modelId="{376143C0-EBE6-4789-9626-35891DBC37ED}" type="presParOf" srcId="{A4C18E7B-479E-46D2-9892-6557D39E46E6}" destId="{A807027A-65C3-41D8-8560-51AEFBEDE1DF}" srcOrd="1" destOrd="0" presId="urn:microsoft.com/office/officeart/2005/8/layout/hProcess9"/>
    <dgm:cxn modelId="{64ABF84F-C5E1-466D-B08A-960E72DDC8F9}" type="presParOf" srcId="{A4C18E7B-479E-46D2-9892-6557D39E46E6}" destId="{82066B39-589B-4E80-926B-80446F9CFAC5}" srcOrd="2" destOrd="0" presId="urn:microsoft.com/office/officeart/2005/8/layout/hProcess9"/>
    <dgm:cxn modelId="{86447BF2-0664-49F3-9FA3-4BF64FF4E2FD}" type="presParOf" srcId="{A4C18E7B-479E-46D2-9892-6557D39E46E6}" destId="{11584C44-5C22-4FB3-8D52-878FDBD0CB91}" srcOrd="3" destOrd="0" presId="urn:microsoft.com/office/officeart/2005/8/layout/hProcess9"/>
    <dgm:cxn modelId="{CC5794D5-4A7D-4061-B422-F773B27A45CF}" type="presParOf" srcId="{A4C18E7B-479E-46D2-9892-6557D39E46E6}" destId="{F9649BD0-9B34-474D-BECA-FB5FCAA30975}" srcOrd="4" destOrd="0" presId="urn:microsoft.com/office/officeart/2005/8/layout/hProcess9"/>
    <dgm:cxn modelId="{020BA9B6-9E6A-469B-9C95-F7F12E70930D}" type="presParOf" srcId="{A4C18E7B-479E-46D2-9892-6557D39E46E6}" destId="{7D52B9AB-C120-49A2-926D-29672DCBB14E}" srcOrd="5" destOrd="0" presId="urn:microsoft.com/office/officeart/2005/8/layout/hProcess9"/>
    <dgm:cxn modelId="{AA09FD79-8351-4802-8FAB-6535680545A1}" type="presParOf" srcId="{A4C18E7B-479E-46D2-9892-6557D39E46E6}" destId="{200CC177-BF7B-4D01-88CE-FBD6C580E229}" srcOrd="6" destOrd="0" presId="urn:microsoft.com/office/officeart/2005/8/layout/hProcess9"/>
    <dgm:cxn modelId="{DE56CC59-34CE-40CF-ADB7-7F4DFFBEEBD6}" type="presParOf" srcId="{A4C18E7B-479E-46D2-9892-6557D39E46E6}" destId="{45F9F0AC-9E98-4D43-B968-0BB9BCC23083}" srcOrd="7" destOrd="0" presId="urn:microsoft.com/office/officeart/2005/8/layout/hProcess9"/>
    <dgm:cxn modelId="{B717860D-CCDC-40AD-84C9-E0A455AAB746}" type="presParOf" srcId="{A4C18E7B-479E-46D2-9892-6557D39E46E6}" destId="{9621EB97-B822-4E04-831F-F348CA7C752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AD04E-F9C3-4149-AB3E-235C5DA5FA1B}">
      <dsp:nvSpPr>
        <dsp:cNvPr id="0" name=""/>
        <dsp:cNvSpPr/>
      </dsp:nvSpPr>
      <dsp:spPr>
        <a:xfrm>
          <a:off x="657224" y="0"/>
          <a:ext cx="7448550" cy="4267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E7BD32-E54B-4483-A0DB-C1C3161EAEB3}">
      <dsp:nvSpPr>
        <dsp:cNvPr id="0" name=""/>
        <dsp:cNvSpPr/>
      </dsp:nvSpPr>
      <dsp:spPr>
        <a:xfrm>
          <a:off x="3850" y="1280160"/>
          <a:ext cx="1683711" cy="170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Lack of dopamine drives common behaviors seen in addiction</a:t>
          </a:r>
        </a:p>
      </dsp:txBody>
      <dsp:txXfrm>
        <a:off x="86042" y="1362352"/>
        <a:ext cx="1519327" cy="1542496"/>
      </dsp:txXfrm>
    </dsp:sp>
    <dsp:sp modelId="{82066B39-589B-4E80-926B-80446F9CFAC5}">
      <dsp:nvSpPr>
        <dsp:cNvPr id="0" name=""/>
        <dsp:cNvSpPr/>
      </dsp:nvSpPr>
      <dsp:spPr>
        <a:xfrm>
          <a:off x="1771747" y="1280160"/>
          <a:ext cx="1683711" cy="170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Augmentation of dopamine is logical in a disease process related to dopamine deficiency</a:t>
          </a:r>
        </a:p>
      </dsp:txBody>
      <dsp:txXfrm>
        <a:off x="1853939" y="1362352"/>
        <a:ext cx="1519327" cy="1542496"/>
      </dsp:txXfrm>
    </dsp:sp>
    <dsp:sp modelId="{F9649BD0-9B34-474D-BECA-FB5FCAA30975}">
      <dsp:nvSpPr>
        <dsp:cNvPr id="0" name=""/>
        <dsp:cNvSpPr/>
      </dsp:nvSpPr>
      <dsp:spPr>
        <a:xfrm>
          <a:off x="3539644" y="1280160"/>
          <a:ext cx="1683711" cy="170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We have FDA approved medications to safely increase dopamine</a:t>
          </a:r>
        </a:p>
      </dsp:txBody>
      <dsp:txXfrm>
        <a:off x="3621836" y="1362352"/>
        <a:ext cx="1519327" cy="1542496"/>
      </dsp:txXfrm>
    </dsp:sp>
    <dsp:sp modelId="{200CC177-BF7B-4D01-88CE-FBD6C580E229}">
      <dsp:nvSpPr>
        <dsp:cNvPr id="0" name=""/>
        <dsp:cNvSpPr/>
      </dsp:nvSpPr>
      <dsp:spPr>
        <a:xfrm>
          <a:off x="5307541" y="1280160"/>
          <a:ext cx="1683711" cy="170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This allows cravings to be stabilized</a:t>
          </a:r>
        </a:p>
      </dsp:txBody>
      <dsp:txXfrm>
        <a:off x="5389733" y="1362352"/>
        <a:ext cx="1519327" cy="1542496"/>
      </dsp:txXfrm>
    </dsp:sp>
    <dsp:sp modelId="{9621EB97-B822-4E04-831F-F348CA7C752E}">
      <dsp:nvSpPr>
        <dsp:cNvPr id="0" name=""/>
        <dsp:cNvSpPr/>
      </dsp:nvSpPr>
      <dsp:spPr>
        <a:xfrm>
          <a:off x="7075437" y="1280160"/>
          <a:ext cx="1683711" cy="1706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Allowing for behavioral therapy to be effective</a:t>
          </a:r>
        </a:p>
      </dsp:txBody>
      <dsp:txXfrm>
        <a:off x="7157629" y="1362352"/>
        <a:ext cx="1519327" cy="1542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2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486400"/>
            <a:ext cx="15398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56018-650E-414F-B537-B6E1DD60DD2D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7B268-6B83-43A2-9A82-7D2A59EBF5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22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C6CF-42C9-4471-A423-44B10F5D37B9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5881F-B9CF-478A-91CA-44210C26C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6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" name="Picture 2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486400"/>
            <a:ext cx="15398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9ECB4-78CE-444B-995F-1DE347B40D23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51BA8-3CBF-4C8B-A03E-DFC19BAC0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2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5D26D-A286-4A07-953B-E51EA45B6C3E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D359-DD51-4237-88FD-578654CE9A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" name="Picture 2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486400"/>
            <a:ext cx="15398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30421-1EE0-4BB9-8E59-F51764FF6C23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2C80-977B-4741-9EE0-E3B2F1A30C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77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B4116-6B40-4E58-8E4F-6D703A68734C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9DE1A-F2BF-48B4-9605-47514948B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B212-8619-4C9A-AECB-E46CDC5A33B4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1FBE9-8CC3-441A-9494-4BA202F3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96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GFPHD PP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3364-2152-42E9-8105-53797647D6BF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3B42F-9E09-452C-BE3B-8284944D7E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007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2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486400"/>
            <a:ext cx="15398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D1A48-F382-4175-8AE6-21FEED4978FF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CB2B9-D25B-4B1A-A4F1-E8CB2EE3A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1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2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486400"/>
            <a:ext cx="15398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3B389-9208-4042-A13A-7919AD59168D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571BC-015E-4E7C-9981-BBA36EC45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21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2" name="Picture 2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5486400"/>
            <a:ext cx="1539875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52E83-172B-47E3-8348-58D2855959D6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574FC-9518-4C44-A310-E406D8526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60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991EE2F-F731-4897-BC39-557CFFEAD506}" type="datetimeFigureOut">
              <a:rPr lang="en-US"/>
              <a:pPr>
                <a:defRPr/>
              </a:pPr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504936-F840-4945-8EF6-8AABD2553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26" r:id="rId2"/>
    <p:sldLayoutId id="2147483832" r:id="rId3"/>
    <p:sldLayoutId id="2147483827" r:id="rId4"/>
    <p:sldLayoutId id="2147483828" r:id="rId5"/>
    <p:sldLayoutId id="2147483829" r:id="rId6"/>
    <p:sldLayoutId id="2147483833" r:id="rId7"/>
    <p:sldLayoutId id="2147483834" r:id="rId8"/>
    <p:sldLayoutId id="2147483835" r:id="rId9"/>
    <p:sldLayoutId id="2147483830" r:id="rId10"/>
    <p:sldLayoutId id="21474838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r>
              <a:rPr lang="en-US" altLang="en-US"/>
              <a:t>Introduction to Medication Assisted Treatment	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r>
              <a:rPr lang="en-US" altLang="en-US"/>
              <a:t>Michael Dulitz, MPH, NRP</a:t>
            </a:r>
          </a:p>
          <a:p>
            <a:r>
              <a:rPr lang="en-US" altLang="en-US"/>
              <a:t>Opioid Response Project Coordinator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7919759"/>
              </p:ext>
            </p:extLst>
          </p:nvPr>
        </p:nvGraphicFramePr>
        <p:xfrm>
          <a:off x="152400" y="2438400"/>
          <a:ext cx="8763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Dopamine/Endorphin model</a:t>
            </a:r>
          </a:p>
        </p:txBody>
      </p:sp>
    </p:spTree>
    <p:extLst>
      <p:ext uri="{BB962C8B-B14F-4D97-AF65-F5344CB8AC3E}">
        <p14:creationId xmlns:p14="http://schemas.microsoft.com/office/powerpoint/2010/main" val="1375262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Methadone</a:t>
            </a:r>
          </a:p>
        </p:txBody>
      </p:sp>
      <p:sp>
        <p:nvSpPr>
          <p:cNvPr id="20483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5181600" cy="4572000"/>
          </a:xfrm>
        </p:spPr>
        <p:txBody>
          <a:bodyPr/>
          <a:lstStyle/>
          <a:p>
            <a:r>
              <a:rPr lang="en-US" altLang="en-US" sz="2000"/>
              <a:t>Full opioid receptor activation</a:t>
            </a:r>
          </a:p>
          <a:p>
            <a:r>
              <a:rPr lang="en-US" altLang="en-US" sz="2000"/>
              <a:t>Treatment goal: Activate the opioid receptors to the point that the individual does not experience opioid cravings, is not in withdrawal, and is not experiencing euphoria.</a:t>
            </a:r>
          </a:p>
          <a:p>
            <a:r>
              <a:rPr lang="en-US" altLang="en-US" sz="2000"/>
              <a:t>Duration of action: 1-2 days</a:t>
            </a:r>
          </a:p>
          <a:p>
            <a:r>
              <a:rPr lang="en-US" altLang="en-US" sz="2000"/>
              <a:t>Can only be provided through Opioid Treatment Programs (OTPs)</a:t>
            </a:r>
          </a:p>
          <a:p>
            <a:pPr lvl="1"/>
            <a:r>
              <a:rPr lang="en-US" altLang="en-US" sz="1800"/>
              <a:t>Closest in Fargo (3-4 people drive daily from Grand Forks)</a:t>
            </a:r>
          </a:p>
          <a:p>
            <a:pPr lvl="1"/>
            <a:r>
              <a:rPr lang="en-US" altLang="en-US" sz="1800"/>
              <a:t>Must dose in person and earn privileges </a:t>
            </a:r>
          </a:p>
          <a:p>
            <a:pPr lvl="1"/>
            <a:r>
              <a:rPr lang="en-US" altLang="en-US" sz="1800"/>
              <a:t>Prevents diversion</a:t>
            </a:r>
          </a:p>
          <a:p>
            <a:r>
              <a:rPr lang="en-US" altLang="en-US" sz="2000"/>
              <a:t>Liquid form used almost exclusively in OTPs</a:t>
            </a:r>
          </a:p>
          <a:p>
            <a:endParaRPr lang="en-US" altLang="en-US"/>
          </a:p>
        </p:txBody>
      </p:sp>
      <p:pic>
        <p:nvPicPr>
          <p:cNvPr id="20484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675" y="3259138"/>
            <a:ext cx="3438525" cy="2287587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Methadone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5105400" cy="4572000"/>
          </a:xfrm>
        </p:spPr>
        <p:txBody>
          <a:bodyPr/>
          <a:lstStyle/>
          <a:p>
            <a:r>
              <a:rPr lang="en-US" altLang="en-US" sz="2000"/>
              <a:t>Oldest and most studied medication for opioid addiction.</a:t>
            </a:r>
          </a:p>
          <a:p>
            <a:r>
              <a:rPr lang="en-US" altLang="en-US" sz="2000"/>
              <a:t>Ideal candidates:</a:t>
            </a:r>
          </a:p>
          <a:p>
            <a:pPr lvl="1"/>
            <a:r>
              <a:rPr lang="en-US" altLang="en-US" sz="2000"/>
              <a:t>Individuals with exceptionally high opioid use histories</a:t>
            </a:r>
          </a:p>
          <a:p>
            <a:pPr lvl="1"/>
            <a:r>
              <a:rPr lang="en-US" altLang="en-US" sz="2000"/>
              <a:t>Individuals with treatment retention difficulties</a:t>
            </a:r>
          </a:p>
          <a:p>
            <a:pPr lvl="1"/>
            <a:r>
              <a:rPr lang="en-US" altLang="en-US" sz="2000"/>
              <a:t>Individuals who were unable to tolerate buprenorphine treatment</a:t>
            </a:r>
          </a:p>
          <a:p>
            <a:r>
              <a:rPr lang="en-US" altLang="en-US" sz="2000"/>
              <a:t>Large barriers to treatment in Grand Forks due to a lack of OTPs</a:t>
            </a:r>
          </a:p>
        </p:txBody>
      </p:sp>
      <p:pic>
        <p:nvPicPr>
          <p:cNvPr id="21508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00675" y="3259138"/>
            <a:ext cx="3438525" cy="2287587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Methadone</a:t>
            </a:r>
          </a:p>
        </p:txBody>
      </p:sp>
      <p:grpSp>
        <p:nvGrpSpPr>
          <p:cNvPr id="22531" name="Group 5"/>
          <p:cNvGrpSpPr>
            <a:grpSpLocks/>
          </p:cNvGrpSpPr>
          <p:nvPr/>
        </p:nvGrpSpPr>
        <p:grpSpPr bwMode="auto">
          <a:xfrm>
            <a:off x="412750" y="1831975"/>
            <a:ext cx="7991475" cy="4565650"/>
            <a:chOff x="304800" y="1524000"/>
            <a:chExt cx="7992534" cy="4565650"/>
          </a:xfrm>
        </p:grpSpPr>
        <p:sp>
          <p:nvSpPr>
            <p:cNvPr id="22533" name="Rectangle 1027"/>
            <p:cNvSpPr>
              <a:spLocks noChangeArrowheads="1"/>
            </p:cNvSpPr>
            <p:nvPr/>
          </p:nvSpPr>
          <p:spPr bwMode="auto">
            <a:xfrm>
              <a:off x="920045" y="1524000"/>
              <a:ext cx="7038622" cy="1358900"/>
            </a:xfrm>
            <a:prstGeom prst="rect">
              <a:avLst/>
            </a:prstGeom>
            <a:gradFill rotWithShape="0">
              <a:gsLst>
                <a:gs pos="0">
                  <a:srgbClr val="FF3399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534" name="Rectangle 1028"/>
            <p:cNvSpPr>
              <a:spLocks noChangeArrowheads="1"/>
            </p:cNvSpPr>
            <p:nvPr/>
          </p:nvSpPr>
          <p:spPr bwMode="auto">
            <a:xfrm>
              <a:off x="920045" y="2895600"/>
              <a:ext cx="7038622" cy="1206500"/>
            </a:xfrm>
            <a:prstGeom prst="rect">
              <a:avLst/>
            </a:prstGeom>
            <a:gradFill rotWithShape="0">
              <a:gsLst>
                <a:gs pos="0">
                  <a:srgbClr val="FFFF00"/>
                </a:gs>
                <a:gs pos="100000">
                  <a:schemeClr val="hlink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535" name="Rectangle 1029"/>
            <p:cNvSpPr>
              <a:spLocks noChangeArrowheads="1"/>
            </p:cNvSpPr>
            <p:nvPr/>
          </p:nvSpPr>
          <p:spPr bwMode="auto">
            <a:xfrm>
              <a:off x="920045" y="4114800"/>
              <a:ext cx="7038622" cy="1282700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2536" name="Rectangle 1030"/>
            <p:cNvSpPr>
              <a:spLocks noChangeArrowheads="1"/>
            </p:cNvSpPr>
            <p:nvPr/>
          </p:nvSpPr>
          <p:spPr bwMode="auto">
            <a:xfrm rot="-5400000">
              <a:off x="-1071033" y="3378822"/>
              <a:ext cx="3429000" cy="462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charset="0"/>
                </a:rPr>
                <a:t>Dose Response</a:t>
              </a:r>
            </a:p>
          </p:txBody>
        </p:sp>
        <p:sp>
          <p:nvSpPr>
            <p:cNvPr id="22537" name="Line 1032"/>
            <p:cNvSpPr>
              <a:spLocks noChangeShapeType="1"/>
            </p:cNvSpPr>
            <p:nvPr/>
          </p:nvSpPr>
          <p:spPr bwMode="auto">
            <a:xfrm>
              <a:off x="304800" y="2584450"/>
              <a:ext cx="0" cy="21336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stealth" w="med" len="lg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38" name="Rectangle 1034"/>
            <p:cNvSpPr>
              <a:spLocks noChangeArrowheads="1"/>
            </p:cNvSpPr>
            <p:nvPr/>
          </p:nvSpPr>
          <p:spPr bwMode="auto">
            <a:xfrm>
              <a:off x="1185333" y="1746251"/>
              <a:ext cx="2370667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</a:pPr>
              <a:r>
                <a:rPr lang="en-US" altLang="en-US">
                  <a:solidFill>
                    <a:schemeClr val="tx1"/>
                  </a:solidFill>
                  <a:latin typeface="Arial" charset="0"/>
                </a:rPr>
                <a:t>“</a:t>
              </a:r>
              <a:r>
                <a:rPr lang="en-US" altLang="en-US" b="1">
                  <a:solidFill>
                    <a:schemeClr val="tx1"/>
                  </a:solidFill>
                  <a:latin typeface="Arial" charset="0"/>
                </a:rPr>
                <a:t>Loaded”</a:t>
              </a:r>
            </a:p>
            <a:p>
              <a:pPr eaLnBrk="1" hangingPunct="1"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charset="0"/>
                </a:rPr>
                <a:t>      “High”</a:t>
              </a:r>
            </a:p>
          </p:txBody>
        </p:sp>
        <p:sp>
          <p:nvSpPr>
            <p:cNvPr id="22539" name="Rectangle 1035"/>
            <p:cNvSpPr>
              <a:spLocks noChangeArrowheads="1"/>
            </p:cNvSpPr>
            <p:nvPr/>
          </p:nvSpPr>
          <p:spPr bwMode="auto">
            <a:xfrm>
              <a:off x="2878667" y="3346450"/>
              <a:ext cx="2844800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charset="0"/>
                </a:rPr>
                <a:t>Normal Range</a:t>
              </a:r>
              <a:br>
                <a:rPr lang="en-US" altLang="en-US" b="1">
                  <a:solidFill>
                    <a:schemeClr val="tx1"/>
                  </a:solidFill>
                  <a:latin typeface="Arial" charset="0"/>
                </a:rPr>
              </a:br>
              <a:r>
                <a:rPr lang="en-US" altLang="en-US" b="1">
                  <a:solidFill>
                    <a:schemeClr val="tx1"/>
                  </a:solidFill>
                  <a:latin typeface="Arial" charset="0"/>
                </a:rPr>
                <a:t>“Comfort Zone”</a:t>
              </a:r>
            </a:p>
          </p:txBody>
        </p:sp>
        <p:sp>
          <p:nvSpPr>
            <p:cNvPr id="22540" name="Rectangle 1036"/>
            <p:cNvSpPr>
              <a:spLocks noChangeArrowheads="1"/>
            </p:cNvSpPr>
            <p:nvPr/>
          </p:nvSpPr>
          <p:spPr bwMode="auto">
            <a:xfrm>
              <a:off x="5107954" y="4416425"/>
              <a:ext cx="149013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latin typeface="Arial" charset="0"/>
                </a:rPr>
                <a:t>“Sick”</a:t>
              </a:r>
            </a:p>
          </p:txBody>
        </p:sp>
        <p:sp>
          <p:nvSpPr>
            <p:cNvPr id="22541" name="Line 1038"/>
            <p:cNvSpPr>
              <a:spLocks noChangeShapeType="1"/>
            </p:cNvSpPr>
            <p:nvPr/>
          </p:nvSpPr>
          <p:spPr bwMode="auto">
            <a:xfrm flipV="1">
              <a:off x="982134" y="1974850"/>
              <a:ext cx="0" cy="3429000"/>
            </a:xfrm>
            <a:prstGeom prst="line">
              <a:avLst/>
            </a:prstGeom>
            <a:noFill/>
            <a:ln w="76200">
              <a:solidFill>
                <a:srgbClr val="00006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2" name="Rectangle 1042"/>
            <p:cNvSpPr>
              <a:spLocks noChangeArrowheads="1"/>
            </p:cNvSpPr>
            <p:nvPr/>
          </p:nvSpPr>
          <p:spPr bwMode="auto">
            <a:xfrm>
              <a:off x="3602566" y="2508250"/>
              <a:ext cx="3661834" cy="369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solidFill>
                    <a:srgbClr val="990099"/>
                  </a:solidFill>
                  <a:latin typeface="Times New Roman" pitchFamily="18" charset="0"/>
                </a:rPr>
                <a:t>“</a:t>
              </a:r>
              <a:r>
                <a:rPr lang="en-US" altLang="en-US" sz="1800" b="1">
                  <a:solidFill>
                    <a:srgbClr val="990099"/>
                  </a:solidFill>
                  <a:latin typeface="Times New Roman" pitchFamily="18" charset="0"/>
                </a:rPr>
                <a:t>Abnormal Normality</a:t>
              </a:r>
              <a:r>
                <a:rPr lang="en-US" altLang="en-US" sz="1800">
                  <a:solidFill>
                    <a:srgbClr val="990099"/>
                  </a:solidFill>
                  <a:latin typeface="Times New Roman" pitchFamily="18" charset="0"/>
                </a:rPr>
                <a:t>”</a:t>
              </a:r>
            </a:p>
          </p:txBody>
        </p:sp>
        <p:sp>
          <p:nvSpPr>
            <p:cNvPr id="22543" name="Rectangle 1044"/>
            <p:cNvSpPr>
              <a:spLocks noChangeArrowheads="1"/>
            </p:cNvSpPr>
            <p:nvPr/>
          </p:nvSpPr>
          <p:spPr bwMode="auto">
            <a:xfrm>
              <a:off x="3314701" y="4113213"/>
              <a:ext cx="2235200" cy="83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latin typeface="Arial" charset="0"/>
                </a:rPr>
                <a:t>Subjective withdrawal</a:t>
              </a:r>
            </a:p>
          </p:txBody>
        </p:sp>
        <p:sp>
          <p:nvSpPr>
            <p:cNvPr id="22544" name="Rectangle 1045"/>
            <p:cNvSpPr>
              <a:spLocks noChangeArrowheads="1"/>
            </p:cNvSpPr>
            <p:nvPr/>
          </p:nvSpPr>
          <p:spPr bwMode="auto">
            <a:xfrm>
              <a:off x="6217087" y="4633014"/>
              <a:ext cx="1862045" cy="83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latin typeface="Arial" charset="0"/>
                </a:rPr>
                <a:t>Objective withdrawal </a:t>
              </a:r>
            </a:p>
          </p:txBody>
        </p:sp>
        <p:sp>
          <p:nvSpPr>
            <p:cNvPr id="22545" name="Freeform 1047"/>
            <p:cNvSpPr>
              <a:spLocks/>
            </p:cNvSpPr>
            <p:nvPr/>
          </p:nvSpPr>
          <p:spPr bwMode="auto">
            <a:xfrm>
              <a:off x="1016000" y="3016250"/>
              <a:ext cx="6705600" cy="939800"/>
            </a:xfrm>
            <a:custGeom>
              <a:avLst/>
              <a:gdLst>
                <a:gd name="T0" fmla="*/ 0 w 4752"/>
                <a:gd name="T1" fmla="*/ 2147483647 h 592"/>
                <a:gd name="T2" fmla="*/ 2147483647 w 4752"/>
                <a:gd name="T3" fmla="*/ 2147483647 h 592"/>
                <a:gd name="T4" fmla="*/ 2147483647 w 4752"/>
                <a:gd name="T5" fmla="*/ 2147483647 h 592"/>
                <a:gd name="T6" fmla="*/ 2147483647 w 4752"/>
                <a:gd name="T7" fmla="*/ 2147483647 h 5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52"/>
                <a:gd name="T13" fmla="*/ 0 h 592"/>
                <a:gd name="T14" fmla="*/ 4752 w 4752"/>
                <a:gd name="T15" fmla="*/ 592 h 5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52" h="592">
                  <a:moveTo>
                    <a:pt x="0" y="592"/>
                  </a:moveTo>
                  <a:cubicBezTo>
                    <a:pt x="48" y="360"/>
                    <a:pt x="96" y="128"/>
                    <a:pt x="576" y="64"/>
                  </a:cubicBezTo>
                  <a:cubicBezTo>
                    <a:pt x="1056" y="0"/>
                    <a:pt x="2184" y="120"/>
                    <a:pt x="2880" y="208"/>
                  </a:cubicBezTo>
                  <a:cubicBezTo>
                    <a:pt x="3576" y="296"/>
                    <a:pt x="4164" y="444"/>
                    <a:pt x="4752" y="592"/>
                  </a:cubicBezTo>
                </a:path>
              </a:pathLst>
            </a:custGeom>
            <a:noFill/>
            <a:ln w="76200" cap="flat" cmpd="sng">
              <a:solidFill>
                <a:srgbClr val="FF33CC"/>
              </a:solidFill>
              <a:prstDash val="solid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6" name="Rectangle 16"/>
            <p:cNvSpPr>
              <a:spLocks noChangeArrowheads="1"/>
            </p:cNvSpPr>
            <p:nvPr/>
          </p:nvSpPr>
          <p:spPr bwMode="auto">
            <a:xfrm>
              <a:off x="914401" y="5632451"/>
              <a:ext cx="880533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Arial" charset="0"/>
                </a:rPr>
                <a:t>0 hrs.</a:t>
              </a:r>
            </a:p>
          </p:txBody>
        </p:sp>
        <p:sp>
          <p:nvSpPr>
            <p:cNvPr id="22547" name="Rectangle 7"/>
            <p:cNvSpPr>
              <a:spLocks noChangeArrowheads="1"/>
            </p:cNvSpPr>
            <p:nvPr/>
          </p:nvSpPr>
          <p:spPr bwMode="auto">
            <a:xfrm>
              <a:off x="1998134" y="5480051"/>
              <a:ext cx="3928533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b="1">
                  <a:solidFill>
                    <a:schemeClr val="tx1"/>
                  </a:solidFill>
                  <a:latin typeface="Arial" charset="0"/>
                </a:rPr>
                <a:t>Time</a:t>
              </a:r>
            </a:p>
          </p:txBody>
        </p:sp>
        <p:sp>
          <p:nvSpPr>
            <p:cNvPr id="22548" name="Line 9"/>
            <p:cNvSpPr>
              <a:spLocks noChangeShapeType="1"/>
            </p:cNvSpPr>
            <p:nvPr/>
          </p:nvSpPr>
          <p:spPr bwMode="auto">
            <a:xfrm>
              <a:off x="3217334" y="6089650"/>
              <a:ext cx="1693333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9" name="Rectangle 17"/>
            <p:cNvSpPr>
              <a:spLocks noChangeArrowheads="1"/>
            </p:cNvSpPr>
            <p:nvPr/>
          </p:nvSpPr>
          <p:spPr bwMode="auto">
            <a:xfrm>
              <a:off x="7213601" y="5632451"/>
              <a:ext cx="1083733" cy="400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400">
                  <a:solidFill>
                    <a:schemeClr val="tx2"/>
                  </a:solidFill>
                  <a:latin typeface="Candar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200">
                  <a:solidFill>
                    <a:schemeClr val="tx2"/>
                  </a:solidFill>
                  <a:latin typeface="Candar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2000">
                  <a:solidFill>
                    <a:schemeClr val="tx2"/>
                  </a:solidFill>
                  <a:latin typeface="Candar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>
                  <a:solidFill>
                    <a:schemeClr val="tx2"/>
                  </a:solidFill>
                  <a:latin typeface="Candar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Symbol" pitchFamily="18" charset="2"/>
                <a:buChar char=""/>
                <a:defRPr sz="1600">
                  <a:solidFill>
                    <a:schemeClr val="tx2"/>
                  </a:solidFill>
                  <a:latin typeface="Candara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>
                  <a:solidFill>
                    <a:schemeClr val="tx1"/>
                  </a:solidFill>
                  <a:latin typeface="Arial" charset="0"/>
                </a:rPr>
                <a:t>24 hrs.</a:t>
              </a:r>
            </a:p>
          </p:txBody>
        </p:sp>
      </p:grp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14"/>
          <a:stretch>
            <a:fillRect/>
          </a:stretch>
        </p:blipFill>
        <p:spPr bwMode="auto">
          <a:xfrm>
            <a:off x="6248400" y="2941638"/>
            <a:ext cx="1817688" cy="95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Buprenorphine</a:t>
            </a:r>
          </a:p>
        </p:txBody>
      </p:sp>
      <p:sp>
        <p:nvSpPr>
          <p:cNvPr id="2355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5105400" cy="4724400"/>
          </a:xfrm>
        </p:spPr>
        <p:txBody>
          <a:bodyPr/>
          <a:lstStyle/>
          <a:p>
            <a:r>
              <a:rPr lang="en-US" altLang="en-US" sz="2000"/>
              <a:t>Partial receptor activator</a:t>
            </a:r>
          </a:p>
          <a:p>
            <a:r>
              <a:rPr lang="en-US" altLang="en-US" sz="2000"/>
              <a:t>Treatment goal: Activate the opioid receptors to the point that the individual does not experience opioid cravings and is not in withdrawal.</a:t>
            </a:r>
          </a:p>
          <a:p>
            <a:r>
              <a:rPr lang="en-US" altLang="en-US" sz="2000"/>
              <a:t>Duration of Action: ~24 hours</a:t>
            </a:r>
          </a:p>
          <a:p>
            <a:r>
              <a:rPr lang="en-US" altLang="en-US" sz="2000"/>
              <a:t>Sublingual tablet, dissolves in 10-20 minutes, onset of action in 30 minutes</a:t>
            </a:r>
          </a:p>
          <a:p>
            <a:r>
              <a:rPr lang="en-US" altLang="en-US" sz="2000"/>
              <a:t>Very high affinity for receptor sites</a:t>
            </a:r>
          </a:p>
          <a:p>
            <a:pPr lvl="1"/>
            <a:r>
              <a:rPr lang="en-US" altLang="en-US" sz="2000"/>
              <a:t>Will kick most existing opioids off their receptor -&gt; Precipitated withdrawal</a:t>
            </a:r>
          </a:p>
          <a:p>
            <a:r>
              <a:rPr lang="en-US" altLang="en-US" sz="2000"/>
              <a:t>Ceiling effect – very safe for opioid tolerant individuals</a:t>
            </a:r>
          </a:p>
        </p:txBody>
      </p:sp>
      <p:pic>
        <p:nvPicPr>
          <p:cNvPr id="23556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6195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Buprenorphine</a:t>
            </a:r>
          </a:p>
        </p:txBody>
      </p:sp>
      <p:sp>
        <p:nvSpPr>
          <p:cNvPr id="24579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4648200" cy="4648200"/>
          </a:xfrm>
        </p:spPr>
        <p:txBody>
          <a:bodyPr/>
          <a:lstStyle/>
          <a:p>
            <a:r>
              <a:rPr lang="en-US" altLang="en-US" sz="2000"/>
              <a:t>Oftentimes combined with naloxone to prevent injection use</a:t>
            </a:r>
          </a:p>
          <a:p>
            <a:r>
              <a:rPr lang="en-US" altLang="en-US" sz="2000"/>
              <a:t>Common Forms:</a:t>
            </a:r>
          </a:p>
          <a:p>
            <a:pPr lvl="1"/>
            <a:r>
              <a:rPr lang="en-US" altLang="en-US" sz="1800"/>
              <a:t>Subutex (buprenorphine) sublingual tablet - &gt; Pregnant women</a:t>
            </a:r>
          </a:p>
          <a:p>
            <a:pPr lvl="1"/>
            <a:r>
              <a:rPr lang="en-US" altLang="en-US" sz="1800"/>
              <a:t>Suboxone (buprenorphine/naloxone) sublingual film - &gt; Most Common</a:t>
            </a:r>
          </a:p>
          <a:p>
            <a:pPr lvl="1"/>
            <a:r>
              <a:rPr lang="en-US" altLang="en-US" sz="1800"/>
              <a:t>Zubsolv (buprenorphine/naloxone) sublingual tablet - &gt; NDMA</a:t>
            </a:r>
          </a:p>
          <a:p>
            <a:pPr lvl="1"/>
            <a:r>
              <a:rPr lang="en-US" altLang="en-US" sz="1800"/>
              <a:t>Sublocade (buprenorphine) extended release injection - &gt; New to market, $$$$</a:t>
            </a:r>
          </a:p>
          <a:p>
            <a:r>
              <a:rPr lang="en-US" altLang="en-US" sz="2000"/>
              <a:t>High dose buprenorphine more effective than low dose buprenorphine in maintaining long-term treatment retention</a:t>
            </a:r>
          </a:p>
        </p:txBody>
      </p:sp>
      <p:pic>
        <p:nvPicPr>
          <p:cNvPr id="24580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67000"/>
            <a:ext cx="35528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Buprenorphine</a:t>
            </a:r>
          </a:p>
        </p:txBody>
      </p:sp>
      <p:sp>
        <p:nvSpPr>
          <p:cNvPr id="25603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057400"/>
            <a:ext cx="4876800" cy="4648200"/>
          </a:xfrm>
        </p:spPr>
        <p:txBody>
          <a:bodyPr/>
          <a:lstStyle/>
          <a:p>
            <a:r>
              <a:rPr lang="en-US" altLang="en-US" sz="2000" dirty="0"/>
              <a:t>Only DATA 2000 Waivered prescribers can prescribe this medication</a:t>
            </a:r>
          </a:p>
          <a:p>
            <a:r>
              <a:rPr lang="en-US" altLang="en-US" sz="2000" dirty="0"/>
              <a:t>Treatment initiation</a:t>
            </a:r>
          </a:p>
          <a:p>
            <a:pPr lvl="1"/>
            <a:r>
              <a:rPr lang="en-US" altLang="en-US" sz="1800" dirty="0"/>
              <a:t>Must be started when in mild withdrawal – generally 8-16 hours from last opioid use</a:t>
            </a:r>
          </a:p>
          <a:p>
            <a:pPr lvl="1"/>
            <a:r>
              <a:rPr lang="en-US" altLang="en-US" sz="1800" dirty="0"/>
              <a:t>Initial dose typically 4-8mg, up to 16mg</a:t>
            </a:r>
          </a:p>
          <a:p>
            <a:pPr lvl="1"/>
            <a:r>
              <a:rPr lang="en-US" altLang="en-US" sz="1800" dirty="0"/>
              <a:t>3-4 day follow up, then titrate dose up</a:t>
            </a:r>
          </a:p>
          <a:p>
            <a:pPr lvl="1"/>
            <a:r>
              <a:rPr lang="en-US" altLang="en-US" sz="1800" dirty="0"/>
              <a:t>Optimal maintenance dose 8-24mg</a:t>
            </a:r>
          </a:p>
          <a:p>
            <a:r>
              <a:rPr lang="en-US" altLang="en-US" sz="2000" dirty="0"/>
              <a:t>Treatment course</a:t>
            </a:r>
          </a:p>
          <a:p>
            <a:pPr lvl="1"/>
            <a:r>
              <a:rPr lang="en-US" altLang="en-US" sz="1800" dirty="0"/>
              <a:t>Individually designed taper – 6 months – lifetime</a:t>
            </a:r>
          </a:p>
          <a:p>
            <a:pPr lvl="1"/>
            <a:r>
              <a:rPr lang="en-US" altLang="en-US" sz="1800" dirty="0"/>
              <a:t>Continued reassessment, titrate to opioid cravings</a:t>
            </a:r>
          </a:p>
          <a:p>
            <a:pPr lvl="1"/>
            <a:r>
              <a:rPr lang="en-US" altLang="en-US" sz="1800" dirty="0"/>
              <a:t>Last 2 mg reported to be most difficult</a:t>
            </a:r>
          </a:p>
        </p:txBody>
      </p:sp>
      <p:pic>
        <p:nvPicPr>
          <p:cNvPr id="25604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2700" y="3251200"/>
            <a:ext cx="3822700" cy="23034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Naltrexone</a:t>
            </a:r>
          </a:p>
        </p:txBody>
      </p:sp>
      <p:sp>
        <p:nvSpPr>
          <p:cNvPr id="26627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133600"/>
            <a:ext cx="5029200" cy="4572000"/>
          </a:xfrm>
        </p:spPr>
        <p:txBody>
          <a:bodyPr/>
          <a:lstStyle/>
          <a:p>
            <a:r>
              <a:rPr lang="en-US" altLang="en-US" sz="2000"/>
              <a:t>Full receptor antagonist, reverses and caps the opioid receptor</a:t>
            </a:r>
          </a:p>
          <a:p>
            <a:pPr lvl="1"/>
            <a:r>
              <a:rPr lang="en-US" altLang="en-US" sz="1800"/>
              <a:t>Structurally similar to naloxone</a:t>
            </a:r>
          </a:p>
          <a:p>
            <a:r>
              <a:rPr lang="en-US" altLang="en-US" sz="2000"/>
              <a:t>Treatment goal: Remove the ability to use a substance by removing the euphoric effects of taking the substance</a:t>
            </a:r>
          </a:p>
          <a:p>
            <a:r>
              <a:rPr lang="en-US" altLang="en-US" sz="2000"/>
              <a:t>FDA approved for opioid addiction and alcohol addiction</a:t>
            </a:r>
          </a:p>
          <a:p>
            <a:r>
              <a:rPr lang="en-US" altLang="en-US" sz="2000"/>
              <a:t>Available as a oral tablet and as an extended release injectable (Vivitrol) </a:t>
            </a:r>
          </a:p>
          <a:p>
            <a:pPr lvl="1"/>
            <a:r>
              <a:rPr lang="en-US" altLang="en-US" sz="1800"/>
              <a:t>Oral form is cheap, but has low treatment compliance</a:t>
            </a:r>
          </a:p>
          <a:p>
            <a:pPr lvl="1"/>
            <a:r>
              <a:rPr lang="en-US" altLang="en-US" sz="1800"/>
              <a:t>Injectable form is expensive, but increases treatment compliance (28 days/injection)</a:t>
            </a:r>
          </a:p>
        </p:txBody>
      </p:sp>
      <p:pic>
        <p:nvPicPr>
          <p:cNvPr id="26628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68900" y="3568700"/>
            <a:ext cx="3822700" cy="16684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Naltrexone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228600" y="2514600"/>
            <a:ext cx="8305800" cy="3429000"/>
          </a:xfrm>
        </p:spPr>
        <p:txBody>
          <a:bodyPr/>
          <a:lstStyle/>
          <a:p>
            <a:r>
              <a:rPr lang="en-US" altLang="en-US" sz="2000" dirty="0"/>
              <a:t>In one major study, extended release naltrexone is similar to buprenorphine or methadone in treatment retention</a:t>
            </a:r>
          </a:p>
          <a:p>
            <a:r>
              <a:rPr lang="en-US" altLang="en-US" sz="2000" dirty="0"/>
              <a:t>BUT:</a:t>
            </a:r>
          </a:p>
          <a:p>
            <a:pPr lvl="1"/>
            <a:r>
              <a:rPr lang="en-US" altLang="en-US" sz="1800" dirty="0"/>
              <a:t>Fewer received the first dose of Naltrexone (failed before initiating study)</a:t>
            </a:r>
          </a:p>
          <a:p>
            <a:pPr lvl="2"/>
            <a:r>
              <a:rPr lang="en-US" altLang="en-US" sz="1600" dirty="0"/>
              <a:t>7-10 day opioid free period required</a:t>
            </a:r>
          </a:p>
          <a:p>
            <a:pPr lvl="1"/>
            <a:r>
              <a:rPr lang="en-US" altLang="en-US" sz="1800" dirty="0"/>
              <a:t>Relapse more likely in intention to treat analysis</a:t>
            </a:r>
          </a:p>
          <a:p>
            <a:pPr lvl="1"/>
            <a:r>
              <a:rPr lang="en-US" altLang="en-US" sz="1800" dirty="0"/>
              <a:t>More overdoses, fewer fatal overdoses though</a:t>
            </a:r>
          </a:p>
          <a:p>
            <a:pPr lvl="1"/>
            <a:r>
              <a:rPr lang="en-US" altLang="en-US" sz="1800" dirty="0"/>
              <a:t>Less treatment retention after study period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5105400"/>
            <a:ext cx="4508500" cy="1669104"/>
          </a:xfrm>
        </p:spPr>
      </p:pic>
      <p:cxnSp>
        <p:nvCxnSpPr>
          <p:cNvPr id="6" name="Straight Arrow Connector 5"/>
          <p:cNvCxnSpPr/>
          <p:nvPr/>
        </p:nvCxnSpPr>
        <p:spPr>
          <a:xfrm flipH="1">
            <a:off x="5410200" y="4267200"/>
            <a:ext cx="914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477000" y="4295775"/>
            <a:ext cx="914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486400" y="5010150"/>
            <a:ext cx="914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553200" y="5105400"/>
            <a:ext cx="914400" cy="1143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Naltrexone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2133600"/>
            <a:ext cx="4953000" cy="4572000"/>
          </a:xfrm>
        </p:spPr>
        <p:txBody>
          <a:bodyPr/>
          <a:lstStyle/>
          <a:p>
            <a:r>
              <a:rPr lang="en-US" altLang="en-US" sz="2000"/>
              <a:t>Ideal candidates for extended release naltrexone</a:t>
            </a:r>
          </a:p>
          <a:p>
            <a:pPr lvl="1"/>
            <a:r>
              <a:rPr lang="en-US" altLang="en-US" sz="1800"/>
              <a:t>Individuals who are highly motivated and well supported in their recovery</a:t>
            </a:r>
          </a:p>
          <a:p>
            <a:pPr lvl="2"/>
            <a:r>
              <a:rPr lang="en-US" altLang="en-US" sz="1600"/>
              <a:t>Safety net</a:t>
            </a:r>
          </a:p>
          <a:p>
            <a:pPr lvl="1"/>
            <a:r>
              <a:rPr lang="en-US" altLang="en-US" sz="1800"/>
              <a:t>Individuals who continue to work in professions which prohibit the use of other MAT medications</a:t>
            </a:r>
          </a:p>
          <a:p>
            <a:pPr lvl="2"/>
            <a:r>
              <a:rPr lang="en-US" altLang="en-US" sz="1600"/>
              <a:t>Airline pilots/Physicians</a:t>
            </a:r>
          </a:p>
          <a:p>
            <a:pPr lvl="1"/>
            <a:r>
              <a:rPr lang="en-US" altLang="en-US" sz="1800"/>
              <a:t>Individuals who have already gone through a opioid detoxification period and/or are opposed to opioid agonist therapy</a:t>
            </a:r>
          </a:p>
          <a:p>
            <a:pPr lvl="1"/>
            <a:r>
              <a:rPr lang="en-US" altLang="en-US" sz="1800"/>
              <a:t>Individuals with alcohol use disorder</a:t>
            </a:r>
          </a:p>
        </p:txBody>
      </p:sp>
      <p:pic>
        <p:nvPicPr>
          <p:cNvPr id="28676" name="Content Placeholder 1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2700" y="3327400"/>
            <a:ext cx="3822700" cy="21510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Foundation</a:t>
            </a:r>
          </a:p>
        </p:txBody>
      </p:sp>
      <p:pic>
        <p:nvPicPr>
          <p:cNvPr id="9219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5438" y="2971800"/>
            <a:ext cx="4738687" cy="2286000"/>
          </a:xfrm>
        </p:spPr>
      </p:pic>
      <p:sp>
        <p:nvSpPr>
          <p:cNvPr id="9220" name="Content Placeholder 1"/>
          <p:cNvSpPr>
            <a:spLocks noGrp="1"/>
          </p:cNvSpPr>
          <p:nvPr>
            <p:ph sz="quarter" idx="14"/>
          </p:nvPr>
        </p:nvSpPr>
        <p:spPr>
          <a:xfrm>
            <a:off x="5105400" y="2667000"/>
            <a:ext cx="3822700" cy="4038600"/>
          </a:xfrm>
        </p:spPr>
        <p:txBody>
          <a:bodyPr/>
          <a:lstStyle/>
          <a:p>
            <a:r>
              <a:rPr lang="en-US" altLang="en-US" sz="2000"/>
              <a:t>Addiction is a </a:t>
            </a:r>
            <a:r>
              <a:rPr lang="en-US" altLang="en-US" sz="2000" b="1"/>
              <a:t>chronic relapsing brain disease </a:t>
            </a:r>
            <a:r>
              <a:rPr lang="en-US" altLang="en-US" sz="2000"/>
              <a:t>characterized by compulsive use of a substance despite negative consequences</a:t>
            </a:r>
          </a:p>
          <a:p>
            <a:r>
              <a:rPr lang="en-US" altLang="en-US" sz="2000"/>
              <a:t>Despite being a chronic disease, addiction is treatable, and individuals can enter remission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04800" y="5486400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>
                <a:solidFill>
                  <a:schemeClr val="tx2"/>
                </a:solidFill>
                <a:latin typeface="Candar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>
                <a:solidFill>
                  <a:schemeClr val="tx2"/>
                </a:solidFill>
                <a:latin typeface="Candar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>
                <a:solidFill>
                  <a:schemeClr val="tx2"/>
                </a:solidFill>
                <a:latin typeface="Candar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>
                <a:solidFill>
                  <a:schemeClr val="tx2"/>
                </a:solidFill>
                <a:latin typeface="Candar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sz="1600">
                <a:solidFill>
                  <a:schemeClr val="tx2"/>
                </a:solidFill>
                <a:latin typeface="Candar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chemeClr val="tx1"/>
                </a:solidFill>
              </a:rPr>
              <a:t>Addiction is more common than we see, 10% of adults meet the criteria for a substance use disorder in their lifetime. Only 25% of those that met the criteria for a use disorder ever received care.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Naltrexone</a:t>
            </a:r>
          </a:p>
        </p:txBody>
      </p:sp>
      <p:sp>
        <p:nvSpPr>
          <p:cNvPr id="29699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2057400"/>
            <a:ext cx="4724400" cy="4724400"/>
          </a:xfrm>
        </p:spPr>
        <p:txBody>
          <a:bodyPr/>
          <a:lstStyle/>
          <a:p>
            <a:r>
              <a:rPr lang="en-US" altLang="en-US" sz="2000" dirty="0"/>
              <a:t>Dopamine and naltrexone</a:t>
            </a:r>
          </a:p>
          <a:p>
            <a:pPr lvl="1"/>
            <a:r>
              <a:rPr lang="en-US" altLang="en-US" sz="1600" dirty="0"/>
              <a:t>Naltrexone does not assist in returning the body to its baseline dopamine level – “normal feeling”</a:t>
            </a:r>
          </a:p>
          <a:p>
            <a:pPr lvl="1"/>
            <a:r>
              <a:rPr lang="en-US" altLang="en-US" sz="1600" dirty="0"/>
              <a:t>Opioid cravings may persist despite inability to use opioids for euphoria</a:t>
            </a:r>
          </a:p>
          <a:p>
            <a:pPr lvl="1"/>
            <a:r>
              <a:rPr lang="en-US" altLang="en-US" sz="1600" dirty="0"/>
              <a:t>Naltrexone inhibits endorphins from acting in the body resulting in a dull affect</a:t>
            </a:r>
          </a:p>
          <a:p>
            <a:pPr lvl="2"/>
            <a:r>
              <a:rPr lang="en-US" altLang="en-US" sz="1400" dirty="0"/>
              <a:t>Depression</a:t>
            </a:r>
          </a:p>
          <a:p>
            <a:r>
              <a:rPr lang="en-US" altLang="en-US" sz="2000" dirty="0"/>
              <a:t>Bottom line</a:t>
            </a:r>
          </a:p>
          <a:p>
            <a:pPr lvl="1"/>
            <a:r>
              <a:rPr lang="en-US" altLang="en-US" sz="1600" b="1" dirty="0" err="1"/>
              <a:t>Vivitrol</a:t>
            </a:r>
            <a:r>
              <a:rPr lang="en-US" altLang="en-US" sz="1600" b="1" dirty="0"/>
              <a:t> has definite value for select clients, but is not the no-brainer it seems at face value, though for some it is the best solution</a:t>
            </a:r>
          </a:p>
          <a:p>
            <a:pPr lvl="1"/>
            <a:r>
              <a:rPr lang="en-US" altLang="en-US" sz="1600" dirty="0" err="1"/>
              <a:t>Alkermes</a:t>
            </a:r>
            <a:r>
              <a:rPr lang="en-US" altLang="en-US" sz="1600" dirty="0"/>
              <a:t> heavily markets </a:t>
            </a:r>
            <a:r>
              <a:rPr lang="en-US" altLang="en-US" sz="1600" dirty="0" err="1"/>
              <a:t>Vivitrol</a:t>
            </a:r>
            <a:r>
              <a:rPr lang="en-US" altLang="en-US" sz="1600" dirty="0"/>
              <a:t> to abstinence based providers, jails, drug courts, and governments</a:t>
            </a: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27688" y="2743200"/>
            <a:ext cx="2905125" cy="157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14800"/>
            <a:ext cx="4281488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Nicotine use disorder</a:t>
            </a:r>
          </a:p>
        </p:txBody>
      </p:sp>
      <p:sp>
        <p:nvSpPr>
          <p:cNvPr id="30723" name="Content Placeholder 4"/>
          <p:cNvSpPr>
            <a:spLocks noGrp="1"/>
          </p:cNvSpPr>
          <p:nvPr>
            <p:ph sz="quarter" idx="13"/>
          </p:nvPr>
        </p:nvSpPr>
        <p:spPr>
          <a:xfrm>
            <a:off x="152400" y="2209800"/>
            <a:ext cx="4648200" cy="4572000"/>
          </a:xfrm>
        </p:spPr>
        <p:txBody>
          <a:bodyPr/>
          <a:lstStyle/>
          <a:p>
            <a:r>
              <a:rPr lang="en-US" altLang="en-US" sz="1800"/>
              <a:t>Medication assisted treatment readily available for nicotine use disorder</a:t>
            </a:r>
          </a:p>
          <a:p>
            <a:r>
              <a:rPr lang="en-US" altLang="en-US" sz="1800"/>
              <a:t>Nicotine replacement</a:t>
            </a:r>
          </a:p>
          <a:p>
            <a:pPr lvl="1"/>
            <a:r>
              <a:rPr lang="en-US" altLang="en-US" sz="1600"/>
              <a:t>Provides a baseline level of nicotine to prevent cravings and withdrawal</a:t>
            </a:r>
          </a:p>
          <a:p>
            <a:pPr lvl="1"/>
            <a:r>
              <a:rPr lang="en-US" altLang="en-US" sz="1600"/>
              <a:t>Allows the individual to address the factors that lead to smoking and reprogram behaviors associated with smoking</a:t>
            </a:r>
          </a:p>
          <a:p>
            <a:r>
              <a:rPr lang="en-US" altLang="en-US" sz="1800"/>
              <a:t>Other medications</a:t>
            </a:r>
          </a:p>
          <a:p>
            <a:pPr lvl="1"/>
            <a:r>
              <a:rPr lang="en-US" altLang="en-US" sz="1600"/>
              <a:t>Chantix (varenicline)</a:t>
            </a:r>
          </a:p>
          <a:p>
            <a:pPr lvl="1"/>
            <a:r>
              <a:rPr lang="en-US" altLang="en-US" sz="1600"/>
              <a:t>Wellbutrin (buproprion) </a:t>
            </a:r>
          </a:p>
          <a:p>
            <a:r>
              <a:rPr lang="en-US" altLang="en-US" sz="1800"/>
              <a:t>Individuals are more successful in recovery when they quit smoking at the same time	</a:t>
            </a:r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60975" y="2679700"/>
            <a:ext cx="3446463" cy="3446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0" y="228600"/>
            <a:ext cx="9144000" cy="6553200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95713" y="279400"/>
            <a:ext cx="1525587" cy="406400"/>
          </a:xfrm>
          <a:prstGeom prst="rect">
            <a:avLst/>
          </a:prstGeom>
          <a:noFill/>
        </p:spPr>
        <p:txBody>
          <a:bodyPr wrap="none" lIns="37150" tIns="18575" rIns="37150" bIns="18575">
            <a:spAutoFit/>
          </a:bodyPr>
          <a:lstStyle/>
          <a:p>
            <a:pPr algn="ctr">
              <a:defRPr/>
            </a:pPr>
            <a:r>
              <a:rPr lang="en-US" sz="2400" b="1" kern="0" dirty="0">
                <a:solidFill>
                  <a:srgbClr val="19252F"/>
                </a:solidFill>
                <a:cs typeface="Lato Regular"/>
              </a:rPr>
              <a:t>Treatment</a:t>
            </a:r>
            <a:endParaRPr lang="id-ID" sz="2400" b="1" kern="0" dirty="0">
              <a:solidFill>
                <a:srgbClr val="19252F"/>
              </a:solidFill>
              <a:cs typeface="Lato Regular"/>
            </a:endParaRPr>
          </a:p>
        </p:txBody>
      </p:sp>
      <p:grpSp>
        <p:nvGrpSpPr>
          <p:cNvPr id="19460" name="Group 1"/>
          <p:cNvGrpSpPr>
            <a:grpSpLocks/>
          </p:cNvGrpSpPr>
          <p:nvPr/>
        </p:nvGrpSpPr>
        <p:grpSpPr bwMode="auto">
          <a:xfrm>
            <a:off x="244475" y="1552575"/>
            <a:ext cx="8912225" cy="4638675"/>
            <a:chOff x="244457" y="1552866"/>
            <a:chExt cx="8911856" cy="4638560"/>
          </a:xfrm>
        </p:grpSpPr>
        <p:grpSp>
          <p:nvGrpSpPr>
            <p:cNvPr id="19463" name="Group 28"/>
            <p:cNvGrpSpPr>
              <a:grpSpLocks/>
            </p:cNvGrpSpPr>
            <p:nvPr/>
          </p:nvGrpSpPr>
          <p:grpSpPr bwMode="auto">
            <a:xfrm>
              <a:off x="2947422" y="2027686"/>
              <a:ext cx="3195528" cy="3109068"/>
              <a:chOff x="3263378" y="2003307"/>
              <a:chExt cx="3501233" cy="3438169"/>
            </a:xfrm>
          </p:grpSpPr>
          <p:sp>
            <p:nvSpPr>
              <p:cNvPr id="51" name="AutoShape 2"/>
              <p:cNvSpPr>
                <a:spLocks/>
              </p:cNvSpPr>
              <p:nvPr/>
            </p:nvSpPr>
            <p:spPr bwMode="auto">
              <a:xfrm>
                <a:off x="3263856" y="3360118"/>
                <a:ext cx="1751473" cy="2082019"/>
              </a:xfrm>
              <a:custGeom>
                <a:avLst/>
                <a:gdLst>
                  <a:gd name="T0" fmla="*/ 16896 w 21600"/>
                  <a:gd name="T1" fmla="*/ 10532 h 21600"/>
                  <a:gd name="T2" fmla="*/ 17435 w 21600"/>
                  <a:gd name="T3" fmla="*/ 7389 h 21600"/>
                  <a:gd name="T4" fmla="*/ 9099 w 21600"/>
                  <a:gd name="T5" fmla="*/ 0 h 21600"/>
                  <a:gd name="T6" fmla="*/ 0 w 21600"/>
                  <a:gd name="T7" fmla="*/ 10532 h 21600"/>
                  <a:gd name="T8" fmla="*/ 13152 w 21600"/>
                  <a:gd name="T9" fmla="*/ 21600 h 21600"/>
                  <a:gd name="T10" fmla="*/ 21600 w 21600"/>
                  <a:gd name="T11" fmla="*/ 19014 h 21600"/>
                  <a:gd name="T12" fmla="*/ 16896 w 21600"/>
                  <a:gd name="T13" fmla="*/ 10532 h 21600"/>
                  <a:gd name="T14" fmla="*/ 16896 w 21600"/>
                  <a:gd name="T15" fmla="*/ 1053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6896" y="10532"/>
                    </a:moveTo>
                    <a:cubicBezTo>
                      <a:pt x="16896" y="9440"/>
                      <a:pt x="17085" y="8385"/>
                      <a:pt x="17435" y="7389"/>
                    </a:cubicBezTo>
                    <a:cubicBezTo>
                      <a:pt x="13418" y="6219"/>
                      <a:pt x="10284" y="3458"/>
                      <a:pt x="9099" y="0"/>
                    </a:cubicBezTo>
                    <a:cubicBezTo>
                      <a:pt x="3819" y="1438"/>
                      <a:pt x="0" y="5609"/>
                      <a:pt x="0" y="10532"/>
                    </a:cubicBezTo>
                    <a:cubicBezTo>
                      <a:pt x="0" y="16645"/>
                      <a:pt x="5888" y="21600"/>
                      <a:pt x="13152" y="21600"/>
                    </a:cubicBezTo>
                    <a:cubicBezTo>
                      <a:pt x="16368" y="21600"/>
                      <a:pt x="19315" y="20628"/>
                      <a:pt x="21600" y="19014"/>
                    </a:cubicBezTo>
                    <a:cubicBezTo>
                      <a:pt x="18725" y="16984"/>
                      <a:pt x="16896" y="13938"/>
                      <a:pt x="16896" y="10532"/>
                    </a:cubicBezTo>
                    <a:close/>
                    <a:moveTo>
                      <a:pt x="16896" y="10532"/>
                    </a:moveTo>
                  </a:path>
                </a:pathLst>
              </a:custGeom>
              <a:solidFill>
                <a:srgbClr val="92AF27"/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2" name="AutoShape 3"/>
              <p:cNvSpPr>
                <a:spLocks/>
              </p:cNvSpPr>
              <p:nvPr/>
            </p:nvSpPr>
            <p:spPr bwMode="auto">
              <a:xfrm>
                <a:off x="5013590" y="3360118"/>
                <a:ext cx="1751473" cy="2074997"/>
              </a:xfrm>
              <a:custGeom>
                <a:avLst/>
                <a:gdLst>
                  <a:gd name="T0" fmla="*/ 12750 w 21600"/>
                  <a:gd name="T1" fmla="*/ 0 h 21600"/>
                  <a:gd name="T2" fmla="*/ 4190 w 21600"/>
                  <a:gd name="T3" fmla="*/ 7413 h 21600"/>
                  <a:gd name="T4" fmla="*/ 4704 w 21600"/>
                  <a:gd name="T5" fmla="*/ 10496 h 21600"/>
                  <a:gd name="T6" fmla="*/ 0 w 21600"/>
                  <a:gd name="T7" fmla="*/ 19005 h 21600"/>
                  <a:gd name="T8" fmla="*/ 8448 w 21600"/>
                  <a:gd name="T9" fmla="*/ 21600 h 21600"/>
                  <a:gd name="T10" fmla="*/ 21600 w 21600"/>
                  <a:gd name="T11" fmla="*/ 10496 h 21600"/>
                  <a:gd name="T12" fmla="*/ 12750 w 21600"/>
                  <a:gd name="T13" fmla="*/ 0 h 21600"/>
                  <a:gd name="T14" fmla="*/ 1275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2750" y="0"/>
                    </a:moveTo>
                    <a:cubicBezTo>
                      <a:pt x="11522" y="3507"/>
                      <a:pt x="8299" y="6290"/>
                      <a:pt x="4190" y="7413"/>
                    </a:cubicBezTo>
                    <a:cubicBezTo>
                      <a:pt x="4524" y="8392"/>
                      <a:pt x="4704" y="9426"/>
                      <a:pt x="4704" y="10496"/>
                    </a:cubicBezTo>
                    <a:cubicBezTo>
                      <a:pt x="4704" y="13913"/>
                      <a:pt x="2875" y="16969"/>
                      <a:pt x="0" y="19005"/>
                    </a:cubicBezTo>
                    <a:cubicBezTo>
                      <a:pt x="2285" y="20624"/>
                      <a:pt x="5232" y="21600"/>
                      <a:pt x="8448" y="21600"/>
                    </a:cubicBezTo>
                    <a:cubicBezTo>
                      <a:pt x="15712" y="21600"/>
                      <a:pt x="21600" y="16628"/>
                      <a:pt x="21600" y="10496"/>
                    </a:cubicBezTo>
                    <a:cubicBezTo>
                      <a:pt x="21600" y="5635"/>
                      <a:pt x="17901" y="1505"/>
                      <a:pt x="12750" y="0"/>
                    </a:cubicBezTo>
                    <a:close/>
                    <a:moveTo>
                      <a:pt x="12750" y="0"/>
                    </a:moveTo>
                  </a:path>
                </a:pathLst>
              </a:custGeom>
              <a:solidFill>
                <a:srgbClr val="F9711C"/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>
                <a:off x="4632683" y="4074606"/>
                <a:ext cx="763553" cy="1120007"/>
              </a:xfrm>
              <a:custGeom>
                <a:avLst/>
                <a:gdLst>
                  <a:gd name="T0" fmla="*/ 21600 w 21600"/>
                  <a:gd name="T1" fmla="*/ 5840 h 21600"/>
                  <a:gd name="T2" fmla="*/ 20420 w 21600"/>
                  <a:gd name="T3" fmla="*/ 130 h 21600"/>
                  <a:gd name="T4" fmla="*/ 11114 w 21600"/>
                  <a:gd name="T5" fmla="*/ 1127 h 21600"/>
                  <a:gd name="T6" fmla="*/ 1237 w 21600"/>
                  <a:gd name="T7" fmla="*/ 0 h 21600"/>
                  <a:gd name="T8" fmla="*/ 0 w 21600"/>
                  <a:gd name="T9" fmla="*/ 5840 h 21600"/>
                  <a:gd name="T10" fmla="*/ 10800 w 21600"/>
                  <a:gd name="T11" fmla="*/ 21600 h 21600"/>
                  <a:gd name="T12" fmla="*/ 21600 w 21600"/>
                  <a:gd name="T13" fmla="*/ 5840 h 21600"/>
                  <a:gd name="T14" fmla="*/ 21600 w 21600"/>
                  <a:gd name="T15" fmla="*/ 584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5840"/>
                    </a:moveTo>
                    <a:cubicBezTo>
                      <a:pt x="21600" y="3858"/>
                      <a:pt x="21187" y="1943"/>
                      <a:pt x="20420" y="130"/>
                    </a:cubicBezTo>
                    <a:cubicBezTo>
                      <a:pt x="17488" y="776"/>
                      <a:pt x="14362" y="1127"/>
                      <a:pt x="11114" y="1127"/>
                    </a:cubicBezTo>
                    <a:cubicBezTo>
                      <a:pt x="7655" y="1127"/>
                      <a:pt x="4332" y="729"/>
                      <a:pt x="1237" y="0"/>
                    </a:cubicBezTo>
                    <a:cubicBezTo>
                      <a:pt x="433" y="1851"/>
                      <a:pt x="0" y="3811"/>
                      <a:pt x="0" y="5840"/>
                    </a:cubicBezTo>
                    <a:cubicBezTo>
                      <a:pt x="0" y="12168"/>
                      <a:pt x="4198" y="17828"/>
                      <a:pt x="10800" y="21600"/>
                    </a:cubicBezTo>
                    <a:cubicBezTo>
                      <a:pt x="17402" y="17828"/>
                      <a:pt x="21600" y="12168"/>
                      <a:pt x="21600" y="5840"/>
                    </a:cubicBezTo>
                    <a:close/>
                    <a:moveTo>
                      <a:pt x="21600" y="5840"/>
                    </a:moveTo>
                  </a:path>
                </a:pathLst>
              </a:custGeom>
              <a:solidFill>
                <a:srgbClr val="92AF27">
                  <a:lumMod val="50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4" name="AutoShape 5"/>
              <p:cNvSpPr>
                <a:spLocks/>
              </p:cNvSpPr>
              <p:nvPr/>
            </p:nvSpPr>
            <p:spPr bwMode="auto">
              <a:xfrm>
                <a:off x="3959575" y="2003120"/>
                <a:ext cx="2134119" cy="1560636"/>
              </a:xfrm>
              <a:custGeom>
                <a:avLst/>
                <a:gdLst>
                  <a:gd name="T0" fmla="*/ 10687 w 21600"/>
                  <a:gd name="T1" fmla="*/ 21600 h 21600"/>
                  <a:gd name="T2" fmla="*/ 17625 w 21600"/>
                  <a:gd name="T3" fmla="*/ 18150 h 21600"/>
                  <a:gd name="T4" fmla="*/ 21158 w 21600"/>
                  <a:gd name="T5" fmla="*/ 18959 h 21600"/>
                  <a:gd name="T6" fmla="*/ 21600 w 21600"/>
                  <a:gd name="T7" fmla="*/ 14766 h 21600"/>
                  <a:gd name="T8" fmla="*/ 10800 w 21600"/>
                  <a:gd name="T9" fmla="*/ 0 h 21600"/>
                  <a:gd name="T10" fmla="*/ 0 w 21600"/>
                  <a:gd name="T11" fmla="*/ 14766 h 21600"/>
                  <a:gd name="T12" fmla="*/ 422 w 21600"/>
                  <a:gd name="T13" fmla="*/ 18865 h 21600"/>
                  <a:gd name="T14" fmla="*/ 3750 w 21600"/>
                  <a:gd name="T15" fmla="*/ 18150 h 21600"/>
                  <a:gd name="T16" fmla="*/ 10687 w 21600"/>
                  <a:gd name="T17" fmla="*/ 21600 h 21600"/>
                  <a:gd name="T18" fmla="*/ 10687 w 21600"/>
                  <a:gd name="T1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0687" y="21600"/>
                    </a:moveTo>
                    <a:cubicBezTo>
                      <a:pt x="12564" y="19447"/>
                      <a:pt x="14984" y="18150"/>
                      <a:pt x="17625" y="18150"/>
                    </a:cubicBezTo>
                    <a:cubicBezTo>
                      <a:pt x="18862" y="18150"/>
                      <a:pt x="20051" y="18435"/>
                      <a:pt x="21158" y="18959"/>
                    </a:cubicBezTo>
                    <a:cubicBezTo>
                      <a:pt x="21445" y="17630"/>
                      <a:pt x="21600" y="16223"/>
                      <a:pt x="21600" y="14766"/>
                    </a:cubicBezTo>
                    <a:cubicBezTo>
                      <a:pt x="21600" y="6611"/>
                      <a:pt x="16765" y="0"/>
                      <a:pt x="10800" y="0"/>
                    </a:cubicBezTo>
                    <a:cubicBezTo>
                      <a:pt x="4835" y="0"/>
                      <a:pt x="0" y="6611"/>
                      <a:pt x="0" y="14766"/>
                    </a:cubicBezTo>
                    <a:cubicBezTo>
                      <a:pt x="0" y="16189"/>
                      <a:pt x="147" y="17564"/>
                      <a:pt x="422" y="18865"/>
                    </a:cubicBezTo>
                    <a:cubicBezTo>
                      <a:pt x="1470" y="18402"/>
                      <a:pt x="2589" y="18150"/>
                      <a:pt x="3750" y="18150"/>
                    </a:cubicBezTo>
                    <a:cubicBezTo>
                      <a:pt x="6391" y="18150"/>
                      <a:pt x="8811" y="19447"/>
                      <a:pt x="10687" y="21600"/>
                    </a:cubicBezTo>
                    <a:close/>
                    <a:moveTo>
                      <a:pt x="10687" y="21600"/>
                    </a:moveTo>
                  </a:path>
                </a:pathLst>
              </a:custGeom>
              <a:solidFill>
                <a:srgbClr val="C42A13"/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5" name="AutoShape 6"/>
              <p:cNvSpPr>
                <a:spLocks/>
              </p:cNvSpPr>
              <p:nvPr/>
            </p:nvSpPr>
            <p:spPr bwMode="auto">
              <a:xfrm>
                <a:off x="4004797" y="3314475"/>
                <a:ext cx="1014011" cy="763642"/>
              </a:xfrm>
              <a:custGeom>
                <a:avLst/>
                <a:gdLst>
                  <a:gd name="T0" fmla="*/ 14404 w 21600"/>
                  <a:gd name="T1" fmla="*/ 21600 h 21600"/>
                  <a:gd name="T2" fmla="*/ 21600 w 21600"/>
                  <a:gd name="T3" fmla="*/ 7048 h 21600"/>
                  <a:gd name="T4" fmla="*/ 7002 w 21600"/>
                  <a:gd name="T5" fmla="*/ 0 h 21600"/>
                  <a:gd name="T6" fmla="*/ 0 w 21600"/>
                  <a:gd name="T7" fmla="*/ 1462 h 21600"/>
                  <a:gd name="T8" fmla="*/ 14404 w 21600"/>
                  <a:gd name="T9" fmla="*/ 21600 h 21600"/>
                  <a:gd name="T10" fmla="*/ 14404 w 21600"/>
                  <a:gd name="T11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4404" y="21600"/>
                    </a:moveTo>
                    <a:cubicBezTo>
                      <a:pt x="15685" y="15845"/>
                      <a:pt x="18225" y="10808"/>
                      <a:pt x="21600" y="7048"/>
                    </a:cubicBezTo>
                    <a:cubicBezTo>
                      <a:pt x="17651" y="2650"/>
                      <a:pt x="12560" y="0"/>
                      <a:pt x="7002" y="0"/>
                    </a:cubicBezTo>
                    <a:cubicBezTo>
                      <a:pt x="4559" y="0"/>
                      <a:pt x="2206" y="514"/>
                      <a:pt x="0" y="1462"/>
                    </a:cubicBezTo>
                    <a:cubicBezTo>
                      <a:pt x="2047" y="10885"/>
                      <a:pt x="7462" y="18412"/>
                      <a:pt x="14404" y="21600"/>
                    </a:cubicBezTo>
                    <a:close/>
                    <a:moveTo>
                      <a:pt x="14404" y="21600"/>
                    </a:moveTo>
                  </a:path>
                </a:pathLst>
              </a:custGeom>
              <a:solidFill>
                <a:srgbClr val="C42A13">
                  <a:lumMod val="75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6" name="AutoShape 7"/>
              <p:cNvSpPr>
                <a:spLocks/>
              </p:cNvSpPr>
              <p:nvPr/>
            </p:nvSpPr>
            <p:spPr bwMode="auto">
              <a:xfrm>
                <a:off x="5017069" y="3309210"/>
                <a:ext cx="1034882" cy="770662"/>
              </a:xfrm>
              <a:custGeom>
                <a:avLst/>
                <a:gdLst>
                  <a:gd name="T0" fmla="*/ 0 w 21600"/>
                  <a:gd name="T1" fmla="*/ 6987 h 21600"/>
                  <a:gd name="T2" fmla="*/ 7098 w 21600"/>
                  <a:gd name="T3" fmla="*/ 21600 h 21600"/>
                  <a:gd name="T4" fmla="*/ 21600 w 21600"/>
                  <a:gd name="T5" fmla="*/ 1638 h 21600"/>
                  <a:gd name="T6" fmla="*/ 14312 w 21600"/>
                  <a:gd name="T7" fmla="*/ 0 h 21600"/>
                  <a:gd name="T8" fmla="*/ 0 w 21600"/>
                  <a:gd name="T9" fmla="*/ 6987 h 21600"/>
                  <a:gd name="T10" fmla="*/ 0 w 21600"/>
                  <a:gd name="T11" fmla="*/ 69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6987"/>
                    </a:moveTo>
                    <a:cubicBezTo>
                      <a:pt x="3346" y="10754"/>
                      <a:pt x="5855" y="15817"/>
                      <a:pt x="7098" y="21600"/>
                    </a:cubicBezTo>
                    <a:cubicBezTo>
                      <a:pt x="14059" y="18577"/>
                      <a:pt x="19520" y="11082"/>
                      <a:pt x="21600" y="1638"/>
                    </a:cubicBezTo>
                    <a:cubicBezTo>
                      <a:pt x="19316" y="578"/>
                      <a:pt x="16865" y="0"/>
                      <a:pt x="14312" y="0"/>
                    </a:cubicBezTo>
                    <a:cubicBezTo>
                      <a:pt x="8863" y="0"/>
                      <a:pt x="3871" y="2627"/>
                      <a:pt x="0" y="6987"/>
                    </a:cubicBezTo>
                    <a:close/>
                    <a:moveTo>
                      <a:pt x="0" y="6987"/>
                    </a:moveTo>
                  </a:path>
                </a:pathLst>
              </a:custGeom>
              <a:solidFill>
                <a:srgbClr val="F9711C">
                  <a:lumMod val="50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7" name="AutoShape 8"/>
              <p:cNvSpPr>
                <a:spLocks/>
              </p:cNvSpPr>
              <p:nvPr/>
            </p:nvSpPr>
            <p:spPr bwMode="auto">
              <a:xfrm>
                <a:off x="4683123" y="3560245"/>
                <a:ext cx="676587" cy="574048"/>
              </a:xfrm>
              <a:custGeom>
                <a:avLst/>
                <a:gdLst>
                  <a:gd name="T0" fmla="*/ 10768 w 21600"/>
                  <a:gd name="T1" fmla="*/ 0 h 21600"/>
                  <a:gd name="T2" fmla="*/ 0 w 21600"/>
                  <a:gd name="T3" fmla="*/ 19397 h 21600"/>
                  <a:gd name="T4" fmla="*/ 11122 w 21600"/>
                  <a:gd name="T5" fmla="*/ 21600 h 21600"/>
                  <a:gd name="T6" fmla="*/ 21600 w 21600"/>
                  <a:gd name="T7" fmla="*/ 19652 h 21600"/>
                  <a:gd name="T8" fmla="*/ 10768 w 21600"/>
                  <a:gd name="T9" fmla="*/ 0 h 21600"/>
                  <a:gd name="T10" fmla="*/ 10768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8" y="0"/>
                    </a:moveTo>
                    <a:cubicBezTo>
                      <a:pt x="5717" y="5011"/>
                      <a:pt x="1918" y="11726"/>
                      <a:pt x="0" y="19397"/>
                    </a:cubicBezTo>
                    <a:cubicBezTo>
                      <a:pt x="3485" y="20823"/>
                      <a:pt x="7227" y="21600"/>
                      <a:pt x="11122" y="21600"/>
                    </a:cubicBezTo>
                    <a:cubicBezTo>
                      <a:pt x="14779" y="21600"/>
                      <a:pt x="18299" y="20915"/>
                      <a:pt x="21600" y="19652"/>
                    </a:cubicBezTo>
                    <a:cubicBezTo>
                      <a:pt x="19703" y="11874"/>
                      <a:pt x="15874" y="5067"/>
                      <a:pt x="10768" y="0"/>
                    </a:cubicBezTo>
                    <a:close/>
                    <a:moveTo>
                      <a:pt x="10768" y="0"/>
                    </a:moveTo>
                  </a:path>
                </a:pathLst>
              </a:custGeom>
              <a:solidFill>
                <a:srgbClr val="162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</p:grpSp>
        <p:sp>
          <p:nvSpPr>
            <p:cNvPr id="48" name="Freeform 47"/>
            <p:cNvSpPr>
              <a:spLocks/>
            </p:cNvSpPr>
            <p:nvPr/>
          </p:nvSpPr>
          <p:spPr bwMode="auto">
            <a:xfrm rot="5400000" flipH="1" flipV="1">
              <a:off x="5923500" y="2256915"/>
              <a:ext cx="320667" cy="11064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819400 h 21600"/>
                <a:gd name="T4" fmla="*/ 1955800 w 21600"/>
                <a:gd name="T5" fmla="*/ 28194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19252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700" kern="0">
                <a:solidFill>
                  <a:srgbClr val="FFFFFF"/>
                </a:solidFill>
                <a:cs typeface="Open Sans Ligh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943346" y="4572216"/>
              <a:ext cx="3212967" cy="1619210"/>
            </a:xfrm>
            <a:prstGeom prst="rect">
              <a:avLst/>
            </a:prstGeom>
            <a:noFill/>
          </p:spPr>
          <p:txBody>
            <a:bodyPr lIns="89162" tIns="44581" rIns="89162" bIns="44581">
              <a:spAutoFit/>
            </a:bodyPr>
            <a:lstStyle/>
            <a:p>
              <a:pPr marL="171450" indent="-17145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Methadone </a:t>
              </a:r>
              <a:r>
                <a:rPr lang="en-US" sz="1300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– Mu Opioid Agonist</a:t>
              </a:r>
            </a:p>
            <a:p>
              <a:pPr marL="171450" indent="-17145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Buprenorphine</a:t>
              </a:r>
              <a:r>
                <a:rPr lang="en-US" sz="1300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 –Partial Mu Opioid Agonist</a:t>
              </a:r>
            </a:p>
            <a:p>
              <a:pPr marL="628650" lvl="1" indent="-17145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 err="1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Suboxone</a:t>
              </a:r>
              <a:r>
                <a:rPr lang="en-US" sz="1300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/</a:t>
              </a:r>
              <a:r>
                <a:rPr lang="en-US" sz="1300" kern="0" dirty="0" err="1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Zubsolv</a:t>
              </a:r>
              <a:r>
                <a:rPr lang="en-US" sz="1300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 (Sublingual)</a:t>
              </a:r>
            </a:p>
            <a:p>
              <a:pPr marL="628650" lvl="1" indent="-17145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 err="1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Sublocade</a:t>
              </a:r>
              <a:r>
                <a:rPr lang="en-US" sz="1300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 (28 day injectable)</a:t>
              </a:r>
            </a:p>
            <a:p>
              <a:pPr marL="171450" indent="-17145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b="1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Naltrexone</a:t>
              </a:r>
              <a:r>
                <a:rPr lang="en-US" sz="1300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 – Mu Opioid Antagonist</a:t>
              </a:r>
            </a:p>
            <a:p>
              <a:pPr marL="628650" lvl="1" indent="-171450">
                <a:lnSpc>
                  <a:spcPct val="110000"/>
                </a:lnSpc>
                <a:buFont typeface="Arial" panose="020B0604020202020204" pitchFamily="34" charset="0"/>
                <a:buChar char="•"/>
                <a:defRPr/>
              </a:pPr>
              <a:r>
                <a:rPr lang="en-US" sz="1300" kern="0" dirty="0" err="1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Vivitrol</a:t>
              </a:r>
              <a:r>
                <a:rPr lang="en-US" sz="1300" kern="0" dirty="0">
                  <a:solidFill>
                    <a:prstClr val="black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 (28 day injectable)</a:t>
              </a:r>
            </a:p>
          </p:txBody>
        </p:sp>
        <p:grpSp>
          <p:nvGrpSpPr>
            <p:cNvPr id="19466" name="Group 32"/>
            <p:cNvGrpSpPr>
              <a:grpSpLocks/>
            </p:cNvGrpSpPr>
            <p:nvPr/>
          </p:nvGrpSpPr>
          <p:grpSpPr bwMode="auto">
            <a:xfrm>
              <a:off x="244457" y="4245565"/>
              <a:ext cx="4479943" cy="1774235"/>
              <a:chOff x="644842" y="3053491"/>
              <a:chExt cx="3809714" cy="1522823"/>
            </a:xfrm>
          </p:grpSpPr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 rot="5400000">
                <a:off x="2319384" y="2735329"/>
                <a:ext cx="306566" cy="94226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819400 h 21600"/>
                  <a:gd name="T4" fmla="*/ 1955800 w 21600"/>
                  <a:gd name="T5" fmla="*/ 281940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19252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7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644842" y="3374730"/>
                <a:ext cx="3809541" cy="1201738"/>
              </a:xfrm>
              <a:prstGeom prst="rect">
                <a:avLst/>
              </a:prstGeom>
              <a:noFill/>
            </p:spPr>
            <p:txBody>
              <a:bodyPr lIns="89162" tIns="44581" rIns="89162" bIns="44581">
                <a:spAutoFit/>
              </a:bodyPr>
              <a:lstStyle/>
              <a:p>
                <a:pPr marL="171450" indent="-171450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ASAM criteria guide level of care</a:t>
                </a:r>
              </a:p>
              <a:p>
                <a:pPr marL="339725" lvl="1" indent="-106363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Outpatient (&lt;9 </a:t>
                </a:r>
                <a:r>
                  <a:rPr lang="en-US" sz="1300" kern="0" dirty="0" err="1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hrs</a:t>
                </a: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/week)</a:t>
                </a:r>
                <a:endParaRPr lang="en-US" sz="1300" kern="0" dirty="0">
                  <a:solidFill>
                    <a:srgbClr val="19252F"/>
                  </a:solidFill>
                  <a:cs typeface="Lato Light"/>
                </a:endParaRPr>
              </a:p>
              <a:p>
                <a:pPr marL="339725" lvl="1" indent="-106363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High-Intensity Outpatient (9-20 </a:t>
                </a:r>
                <a:r>
                  <a:rPr lang="en-US" sz="1300" kern="0" dirty="0" err="1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hrs</a:t>
                </a: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/week)</a:t>
                </a:r>
              </a:p>
              <a:p>
                <a:pPr marL="339725" lvl="1" indent="-106363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Partial hospitalization (20-40 </a:t>
                </a:r>
                <a:r>
                  <a:rPr lang="en-US" sz="1300" kern="0" dirty="0" err="1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hrs</a:t>
                </a: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/week)</a:t>
                </a:r>
              </a:p>
              <a:p>
                <a:pPr marL="339725" lvl="1" indent="-106363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Residential Treatment (Clinically or Medically Managed)</a:t>
                </a:r>
              </a:p>
              <a:p>
                <a:pPr marL="339725" lvl="1" indent="-106363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Intensive Inpatient (24-hour nursing and physician care)</a:t>
                </a: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3809834" y="2767274"/>
              <a:ext cx="1511237" cy="352416"/>
            </a:xfrm>
            <a:prstGeom prst="rect">
              <a:avLst/>
            </a:prstGeom>
            <a:noFill/>
          </p:spPr>
          <p:txBody>
            <a:bodyPr wrap="none" lIns="74299" tIns="37150" rIns="74299" bIns="37150">
              <a:spAutoFit/>
            </a:bodyPr>
            <a:lstStyle/>
            <a:p>
              <a:pPr algn="r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Peer Support</a:t>
              </a:r>
              <a:endParaRPr lang="id-ID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759120" y="3814998"/>
              <a:ext cx="1311221" cy="906440"/>
            </a:xfrm>
            <a:prstGeom prst="rect">
              <a:avLst/>
            </a:prstGeom>
            <a:noFill/>
          </p:spPr>
          <p:txBody>
            <a:bodyPr wrap="none" lIns="74299" tIns="37150" rIns="74299" bIns="37150">
              <a:spAutoFit/>
            </a:bodyPr>
            <a:lstStyle/>
            <a:p>
              <a:pPr algn="r">
                <a:defRPr/>
              </a:pPr>
              <a:r>
                <a:rPr lang="en-US" sz="1750" b="1" kern="0" dirty="0">
                  <a:solidFill>
                    <a:srgbClr val="FFFFFF"/>
                  </a:solidFill>
                </a:rPr>
                <a:t>Medication</a:t>
              </a:r>
            </a:p>
            <a:p>
              <a:pPr algn="r">
                <a:defRPr/>
              </a:pPr>
              <a:r>
                <a:rPr lang="en-US" sz="1750" b="1" kern="0" dirty="0">
                  <a:solidFill>
                    <a:srgbClr val="FFFFFF"/>
                  </a:solidFill>
                </a:rPr>
                <a:t>Assisted</a:t>
              </a:r>
            </a:p>
            <a:p>
              <a:pPr algn="r">
                <a:defRPr/>
              </a:pPr>
              <a:r>
                <a:rPr lang="en-US" sz="1750" b="1" kern="0" dirty="0">
                  <a:solidFill>
                    <a:srgbClr val="FFFFFF"/>
                  </a:solidFill>
                </a:rPr>
                <a:t>Treatment</a:t>
              </a:r>
              <a:endParaRPr lang="id-ID" sz="175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3732" y="4054704"/>
              <a:ext cx="1288997" cy="352416"/>
            </a:xfrm>
            <a:prstGeom prst="rect">
              <a:avLst/>
            </a:prstGeom>
            <a:noFill/>
          </p:spPr>
          <p:txBody>
            <a:bodyPr wrap="none" lIns="74299" tIns="37150" rIns="74299" bIns="37150">
              <a:spAutoFit/>
            </a:bodyPr>
            <a:lstStyle/>
            <a:p>
              <a:pPr algn="r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Counseling</a:t>
              </a:r>
            </a:p>
          </p:txBody>
        </p:sp>
        <p:grpSp>
          <p:nvGrpSpPr>
            <p:cNvPr id="19470" name="Group 36"/>
            <p:cNvGrpSpPr>
              <a:grpSpLocks/>
            </p:cNvGrpSpPr>
            <p:nvPr/>
          </p:nvGrpSpPr>
          <p:grpSpPr bwMode="auto">
            <a:xfrm>
              <a:off x="304798" y="1552866"/>
              <a:ext cx="4419601" cy="1417838"/>
              <a:chOff x="6543254" y="1792915"/>
              <a:chExt cx="3472109" cy="1216927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 rot="5400000" flipH="1">
                <a:off x="8545673" y="2436784"/>
                <a:ext cx="275228" cy="87048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819400 h 21600"/>
                  <a:gd name="T4" fmla="*/ 1955800 w 21600"/>
                  <a:gd name="T5" fmla="*/ 281940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19252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7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543240" y="1792915"/>
                <a:ext cx="3471964" cy="1021885"/>
              </a:xfrm>
              <a:prstGeom prst="rect">
                <a:avLst/>
              </a:prstGeom>
              <a:noFill/>
            </p:spPr>
            <p:txBody>
              <a:bodyPr lIns="89162" tIns="44581" rIns="89162" bIns="44581">
                <a:spAutoFit/>
              </a:bodyPr>
              <a:lstStyle/>
              <a:p>
                <a:pPr marL="171450" indent="-171450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Group-based peer support – </a:t>
                </a: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Treatment philosophies vary!</a:t>
                </a:r>
              </a:p>
              <a:p>
                <a:pPr marL="404813" lvl="1" indent="-171450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Narcotics Anonymous (NA) /AA</a:t>
                </a:r>
              </a:p>
              <a:p>
                <a:pPr marL="404813" lvl="1" indent="-171450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SMART Recovery – Non 12-step</a:t>
                </a:r>
              </a:p>
              <a:p>
                <a:pPr marL="404813" lvl="1" indent="-171450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Faith-centered</a:t>
                </a:r>
              </a:p>
              <a:p>
                <a:pPr marL="404813" lvl="1" indent="-171450">
                  <a:lnSpc>
                    <a:spcPct val="11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1300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Recovery housing</a:t>
                </a:r>
              </a:p>
            </p:txBody>
          </p:sp>
        </p:grpSp>
        <p:sp>
          <p:nvSpPr>
            <p:cNvPr id="38" name="Freeform 12"/>
            <p:cNvSpPr>
              <a:spLocks/>
            </p:cNvSpPr>
            <p:nvPr/>
          </p:nvSpPr>
          <p:spPr bwMode="auto">
            <a:xfrm rot="5400000" flipV="1">
              <a:off x="6520375" y="3855487"/>
              <a:ext cx="357179" cy="111120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819400 h 21600"/>
                <a:gd name="T4" fmla="*/ 1955800 w 21600"/>
                <a:gd name="T5" fmla="*/ 28194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19252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700" kern="0">
                <a:solidFill>
                  <a:srgbClr val="FFFFFF"/>
                </a:solidFill>
                <a:cs typeface="Open Sans Light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58750" y="657225"/>
            <a:ext cx="8826500" cy="563563"/>
          </a:xfrm>
          <a:prstGeom prst="rect">
            <a:avLst/>
          </a:prstGeom>
          <a:noFill/>
        </p:spPr>
        <p:txBody>
          <a:bodyPr lIns="89162" tIns="44581" rIns="89162" bIns="44581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en-US" sz="1400" b="1" kern="0" dirty="0">
                <a:solidFill>
                  <a:srgbClr val="19252F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Addiction is a complex but treatable disease </a:t>
            </a:r>
            <a:r>
              <a:rPr lang="en-US" sz="1400" kern="0" dirty="0">
                <a:solidFill>
                  <a:srgbClr val="19252F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that affects brain function and behavior. Treatment needs to be readily available and attend to the multiple needs of the individual. </a:t>
            </a:r>
            <a:r>
              <a:rPr lang="en-US" sz="1400" u="sng" kern="0" dirty="0">
                <a:solidFill>
                  <a:srgbClr val="19252F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No single treatment is appropriate for everyone</a:t>
            </a:r>
            <a:r>
              <a:rPr lang="en-US" sz="1400" kern="0" dirty="0">
                <a:solidFill>
                  <a:srgbClr val="19252F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181600" y="1547813"/>
            <a:ext cx="3851275" cy="1190625"/>
          </a:xfrm>
          <a:prstGeom prst="rect">
            <a:avLst/>
          </a:prstGeom>
          <a:noFill/>
        </p:spPr>
        <p:txBody>
          <a:bodyPr lIns="89162" tIns="44581" rIns="89162" bIns="44581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b="1" kern="0" dirty="0">
                <a:solidFill>
                  <a:srgbClr val="19252F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Individual-based peer support</a:t>
            </a:r>
          </a:p>
          <a:p>
            <a:pPr marL="404813" lvl="1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19252F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Employer supported – Face It TOGETHER</a:t>
            </a:r>
          </a:p>
          <a:p>
            <a:pPr marL="404813" lvl="1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19252F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Re-entry programs – Free Through Recovery</a:t>
            </a:r>
          </a:p>
          <a:p>
            <a:pPr marL="404813" lvl="1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19252F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Program supported – Human Service Agencies</a:t>
            </a:r>
          </a:p>
          <a:p>
            <a:pPr marL="404813" lvl="1" indent="-171450">
              <a:lnSpc>
                <a:spcPct val="110000"/>
              </a:lnSpc>
              <a:buFont typeface="Arial" panose="020B0604020202020204" pitchFamily="34" charset="0"/>
              <a:buChar char="•"/>
              <a:defRPr/>
            </a:pPr>
            <a:r>
              <a:rPr lang="en-US" sz="1300" kern="0" dirty="0">
                <a:solidFill>
                  <a:srgbClr val="19252F"/>
                </a:solidFill>
                <a:ea typeface="Lato Bold" panose="020F0502020204030203" pitchFamily="34" charset="0"/>
                <a:cs typeface="Lato Bold" panose="020F0502020204030203" pitchFamily="34" charset="0"/>
              </a:rPr>
              <a:t>Peer to peer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How do we properly treat addiction?</a:t>
            </a:r>
          </a:p>
        </p:txBody>
      </p:sp>
      <p:sp>
        <p:nvSpPr>
          <p:cNvPr id="17411" name="Content Placeholder 5"/>
          <p:cNvSpPr>
            <a:spLocks noGrp="1"/>
          </p:cNvSpPr>
          <p:nvPr>
            <p:ph sz="quarter" idx="14"/>
          </p:nvPr>
        </p:nvSpPr>
        <p:spPr>
          <a:xfrm>
            <a:off x="4419600" y="2590800"/>
            <a:ext cx="4495800" cy="3535363"/>
          </a:xfrm>
        </p:spPr>
        <p:txBody>
          <a:bodyPr/>
          <a:lstStyle/>
          <a:p>
            <a:r>
              <a:rPr lang="en-US" altLang="en-US" sz="2000"/>
              <a:t>Assess severity of the substance use disorder</a:t>
            </a:r>
          </a:p>
          <a:p>
            <a:pPr lvl="1"/>
            <a:r>
              <a:rPr lang="en-US" altLang="en-US" sz="1800"/>
              <a:t>Control over substance use</a:t>
            </a:r>
          </a:p>
          <a:p>
            <a:pPr lvl="1"/>
            <a:r>
              <a:rPr lang="en-US" altLang="en-US" sz="1800"/>
              <a:t>How substance use affects your life</a:t>
            </a:r>
          </a:p>
          <a:p>
            <a:pPr lvl="1"/>
            <a:r>
              <a:rPr lang="en-US" altLang="en-US" sz="1800"/>
              <a:t>Symptoms of physical dependence</a:t>
            </a:r>
          </a:p>
          <a:p>
            <a:r>
              <a:rPr lang="en-US" altLang="en-US" sz="2000"/>
              <a:t>ASAM guidelines</a:t>
            </a:r>
          </a:p>
          <a:p>
            <a:pPr lvl="1"/>
            <a:r>
              <a:rPr lang="en-US" altLang="en-US" sz="2000"/>
              <a:t>Level 0.5 – At Risk</a:t>
            </a:r>
          </a:p>
          <a:p>
            <a:pPr lvl="1"/>
            <a:r>
              <a:rPr lang="en-US" altLang="en-US" sz="2000"/>
              <a:t>Level 1 – Mild SUD</a:t>
            </a:r>
          </a:p>
          <a:p>
            <a:pPr lvl="1"/>
            <a:r>
              <a:rPr lang="en-US" altLang="en-US" sz="2000"/>
              <a:t>Level 2 – Moderate SUD</a:t>
            </a:r>
          </a:p>
          <a:p>
            <a:pPr lvl="1"/>
            <a:r>
              <a:rPr lang="en-US" altLang="en-US" sz="2000"/>
              <a:t>Level 3 – Severe SUD</a:t>
            </a:r>
          </a:p>
          <a:p>
            <a:r>
              <a:rPr lang="en-US" altLang="en-US" sz="2000"/>
              <a:t>Severity and level helps to dictate the most appropriate treatment</a:t>
            </a:r>
          </a:p>
        </p:txBody>
      </p:sp>
      <p:pic>
        <p:nvPicPr>
          <p:cNvPr id="17412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2798763"/>
            <a:ext cx="3206750" cy="320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How do we properly treat addiction?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sz="quarter" idx="14"/>
          </p:nvPr>
        </p:nvSpPr>
        <p:spPr>
          <a:xfrm>
            <a:off x="3886200" y="2679700"/>
            <a:ext cx="5105400" cy="4102100"/>
          </a:xfrm>
        </p:spPr>
        <p:txBody>
          <a:bodyPr/>
          <a:lstStyle/>
          <a:p>
            <a:r>
              <a:rPr lang="en-US" altLang="en-US" sz="2000"/>
              <a:t>The more severe the disorder, the more intense level of treatment is needed</a:t>
            </a:r>
          </a:p>
          <a:p>
            <a:r>
              <a:rPr lang="en-US" altLang="en-US" sz="2000"/>
              <a:t>Start at the level corresponding to need</a:t>
            </a:r>
          </a:p>
          <a:p>
            <a:pPr lvl="1"/>
            <a:r>
              <a:rPr lang="en-US" altLang="en-US" sz="1800"/>
              <a:t>Level 3 – Residential or inpatient</a:t>
            </a:r>
          </a:p>
          <a:p>
            <a:pPr lvl="1"/>
            <a:r>
              <a:rPr lang="en-US" altLang="en-US" sz="1800"/>
              <a:t>Level 2 – Intensive outpatient</a:t>
            </a:r>
          </a:p>
          <a:p>
            <a:pPr lvl="1"/>
            <a:r>
              <a:rPr lang="en-US" altLang="en-US" sz="1800"/>
              <a:t>Level 1 – Outpatient services</a:t>
            </a:r>
          </a:p>
          <a:p>
            <a:pPr lvl="1"/>
            <a:r>
              <a:rPr lang="en-US" altLang="en-US" sz="1800"/>
              <a:t>Level 0.5 – Early intervention</a:t>
            </a:r>
          </a:p>
          <a:p>
            <a:r>
              <a:rPr lang="en-US" altLang="en-US" sz="2000"/>
              <a:t>More treatment isn’t better treatment if it doesn’t match the patient’s need</a:t>
            </a:r>
          </a:p>
          <a:p>
            <a:r>
              <a:rPr lang="en-US" altLang="en-US" sz="2000"/>
              <a:t>Most of this treatment is available locally on an outpatient basis or in-state.</a:t>
            </a:r>
          </a:p>
          <a:p>
            <a:pPr lvl="1"/>
            <a:endParaRPr lang="en-US" altLang="en-US" sz="1800"/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798763"/>
            <a:ext cx="3206750" cy="3208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ounded Rectangle 57"/>
          <p:cNvSpPr/>
          <p:nvPr/>
        </p:nvSpPr>
        <p:spPr>
          <a:xfrm>
            <a:off x="685800" y="1438275"/>
            <a:ext cx="7693025" cy="5343525"/>
          </a:xfrm>
          <a:prstGeom prst="roundRect">
            <a:avLst/>
          </a:prstGeom>
          <a:solidFill>
            <a:srgbClr val="FFFFFF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1747" name="Group 27"/>
          <p:cNvGrpSpPr>
            <a:grpSpLocks/>
          </p:cNvGrpSpPr>
          <p:nvPr/>
        </p:nvGrpSpPr>
        <p:grpSpPr bwMode="auto">
          <a:xfrm>
            <a:off x="685800" y="1447800"/>
            <a:ext cx="7778750" cy="5084763"/>
            <a:chOff x="0" y="4947490"/>
            <a:chExt cx="6858000" cy="4364551"/>
          </a:xfrm>
        </p:grpSpPr>
        <p:grpSp>
          <p:nvGrpSpPr>
            <p:cNvPr id="31753" name="Group 28"/>
            <p:cNvGrpSpPr>
              <a:grpSpLocks/>
            </p:cNvGrpSpPr>
            <p:nvPr/>
          </p:nvGrpSpPr>
          <p:grpSpPr bwMode="auto">
            <a:xfrm>
              <a:off x="2052868" y="5956896"/>
              <a:ext cx="2717456" cy="2668509"/>
              <a:chOff x="3263378" y="2003307"/>
              <a:chExt cx="3501233" cy="3438169"/>
            </a:xfrm>
          </p:grpSpPr>
          <p:sp>
            <p:nvSpPr>
              <p:cNvPr id="51" name="AutoShape 2"/>
              <p:cNvSpPr>
                <a:spLocks/>
              </p:cNvSpPr>
              <p:nvPr/>
            </p:nvSpPr>
            <p:spPr bwMode="auto">
              <a:xfrm>
                <a:off x="3263807" y="3359084"/>
                <a:ext cx="1750971" cy="2082216"/>
              </a:xfrm>
              <a:custGeom>
                <a:avLst/>
                <a:gdLst>
                  <a:gd name="T0" fmla="*/ 16896 w 21600"/>
                  <a:gd name="T1" fmla="*/ 10532 h 21600"/>
                  <a:gd name="T2" fmla="*/ 17435 w 21600"/>
                  <a:gd name="T3" fmla="*/ 7389 h 21600"/>
                  <a:gd name="T4" fmla="*/ 9099 w 21600"/>
                  <a:gd name="T5" fmla="*/ 0 h 21600"/>
                  <a:gd name="T6" fmla="*/ 0 w 21600"/>
                  <a:gd name="T7" fmla="*/ 10532 h 21600"/>
                  <a:gd name="T8" fmla="*/ 13152 w 21600"/>
                  <a:gd name="T9" fmla="*/ 21600 h 21600"/>
                  <a:gd name="T10" fmla="*/ 21600 w 21600"/>
                  <a:gd name="T11" fmla="*/ 19014 h 21600"/>
                  <a:gd name="T12" fmla="*/ 16896 w 21600"/>
                  <a:gd name="T13" fmla="*/ 10532 h 21600"/>
                  <a:gd name="T14" fmla="*/ 16896 w 21600"/>
                  <a:gd name="T15" fmla="*/ 10532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6896" y="10532"/>
                    </a:moveTo>
                    <a:cubicBezTo>
                      <a:pt x="16896" y="9440"/>
                      <a:pt x="17085" y="8385"/>
                      <a:pt x="17435" y="7389"/>
                    </a:cubicBezTo>
                    <a:cubicBezTo>
                      <a:pt x="13418" y="6219"/>
                      <a:pt x="10284" y="3458"/>
                      <a:pt x="9099" y="0"/>
                    </a:cubicBezTo>
                    <a:cubicBezTo>
                      <a:pt x="3819" y="1438"/>
                      <a:pt x="0" y="5609"/>
                      <a:pt x="0" y="10532"/>
                    </a:cubicBezTo>
                    <a:cubicBezTo>
                      <a:pt x="0" y="16645"/>
                      <a:pt x="5888" y="21600"/>
                      <a:pt x="13152" y="21600"/>
                    </a:cubicBezTo>
                    <a:cubicBezTo>
                      <a:pt x="16368" y="21600"/>
                      <a:pt x="19315" y="20628"/>
                      <a:pt x="21600" y="19014"/>
                    </a:cubicBezTo>
                    <a:cubicBezTo>
                      <a:pt x="18725" y="16984"/>
                      <a:pt x="16896" y="13938"/>
                      <a:pt x="16896" y="10532"/>
                    </a:cubicBezTo>
                    <a:close/>
                    <a:moveTo>
                      <a:pt x="16896" y="10532"/>
                    </a:moveTo>
                  </a:path>
                </a:pathLst>
              </a:custGeom>
              <a:solidFill>
                <a:srgbClr val="92AF27"/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2" name="AutoShape 3"/>
              <p:cNvSpPr>
                <a:spLocks/>
              </p:cNvSpPr>
              <p:nvPr/>
            </p:nvSpPr>
            <p:spPr bwMode="auto">
              <a:xfrm>
                <a:off x="5012976" y="3359084"/>
                <a:ext cx="1750971" cy="2075194"/>
              </a:xfrm>
              <a:custGeom>
                <a:avLst/>
                <a:gdLst>
                  <a:gd name="T0" fmla="*/ 12750 w 21600"/>
                  <a:gd name="T1" fmla="*/ 0 h 21600"/>
                  <a:gd name="T2" fmla="*/ 4190 w 21600"/>
                  <a:gd name="T3" fmla="*/ 7413 h 21600"/>
                  <a:gd name="T4" fmla="*/ 4704 w 21600"/>
                  <a:gd name="T5" fmla="*/ 10496 h 21600"/>
                  <a:gd name="T6" fmla="*/ 0 w 21600"/>
                  <a:gd name="T7" fmla="*/ 19005 h 21600"/>
                  <a:gd name="T8" fmla="*/ 8448 w 21600"/>
                  <a:gd name="T9" fmla="*/ 21600 h 21600"/>
                  <a:gd name="T10" fmla="*/ 21600 w 21600"/>
                  <a:gd name="T11" fmla="*/ 10496 h 21600"/>
                  <a:gd name="T12" fmla="*/ 12750 w 21600"/>
                  <a:gd name="T13" fmla="*/ 0 h 21600"/>
                  <a:gd name="T14" fmla="*/ 12750 w 21600"/>
                  <a:gd name="T1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2750" y="0"/>
                    </a:moveTo>
                    <a:cubicBezTo>
                      <a:pt x="11522" y="3507"/>
                      <a:pt x="8299" y="6290"/>
                      <a:pt x="4190" y="7413"/>
                    </a:cubicBezTo>
                    <a:cubicBezTo>
                      <a:pt x="4524" y="8392"/>
                      <a:pt x="4704" y="9426"/>
                      <a:pt x="4704" y="10496"/>
                    </a:cubicBezTo>
                    <a:cubicBezTo>
                      <a:pt x="4704" y="13913"/>
                      <a:pt x="2875" y="16969"/>
                      <a:pt x="0" y="19005"/>
                    </a:cubicBezTo>
                    <a:cubicBezTo>
                      <a:pt x="2285" y="20624"/>
                      <a:pt x="5232" y="21600"/>
                      <a:pt x="8448" y="21600"/>
                    </a:cubicBezTo>
                    <a:cubicBezTo>
                      <a:pt x="15712" y="21600"/>
                      <a:pt x="21600" y="16628"/>
                      <a:pt x="21600" y="10496"/>
                    </a:cubicBezTo>
                    <a:cubicBezTo>
                      <a:pt x="21600" y="5635"/>
                      <a:pt x="17901" y="1505"/>
                      <a:pt x="12750" y="0"/>
                    </a:cubicBezTo>
                    <a:close/>
                    <a:moveTo>
                      <a:pt x="12750" y="0"/>
                    </a:moveTo>
                  </a:path>
                </a:pathLst>
              </a:custGeom>
              <a:solidFill>
                <a:srgbClr val="F9711C"/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3" name="AutoShape 4"/>
              <p:cNvSpPr>
                <a:spLocks/>
              </p:cNvSpPr>
              <p:nvPr/>
            </p:nvSpPr>
            <p:spPr bwMode="auto">
              <a:xfrm>
                <a:off x="4632486" y="4073638"/>
                <a:ext cx="762782" cy="1120113"/>
              </a:xfrm>
              <a:custGeom>
                <a:avLst/>
                <a:gdLst>
                  <a:gd name="T0" fmla="*/ 21600 w 21600"/>
                  <a:gd name="T1" fmla="*/ 5840 h 21600"/>
                  <a:gd name="T2" fmla="*/ 20420 w 21600"/>
                  <a:gd name="T3" fmla="*/ 130 h 21600"/>
                  <a:gd name="T4" fmla="*/ 11114 w 21600"/>
                  <a:gd name="T5" fmla="*/ 1127 h 21600"/>
                  <a:gd name="T6" fmla="*/ 1237 w 21600"/>
                  <a:gd name="T7" fmla="*/ 0 h 21600"/>
                  <a:gd name="T8" fmla="*/ 0 w 21600"/>
                  <a:gd name="T9" fmla="*/ 5840 h 21600"/>
                  <a:gd name="T10" fmla="*/ 10800 w 21600"/>
                  <a:gd name="T11" fmla="*/ 21600 h 21600"/>
                  <a:gd name="T12" fmla="*/ 21600 w 21600"/>
                  <a:gd name="T13" fmla="*/ 5840 h 21600"/>
                  <a:gd name="T14" fmla="*/ 21600 w 21600"/>
                  <a:gd name="T15" fmla="*/ 584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5840"/>
                    </a:moveTo>
                    <a:cubicBezTo>
                      <a:pt x="21600" y="3858"/>
                      <a:pt x="21187" y="1943"/>
                      <a:pt x="20420" y="130"/>
                    </a:cubicBezTo>
                    <a:cubicBezTo>
                      <a:pt x="17488" y="776"/>
                      <a:pt x="14362" y="1127"/>
                      <a:pt x="11114" y="1127"/>
                    </a:cubicBezTo>
                    <a:cubicBezTo>
                      <a:pt x="7655" y="1127"/>
                      <a:pt x="4332" y="729"/>
                      <a:pt x="1237" y="0"/>
                    </a:cubicBezTo>
                    <a:cubicBezTo>
                      <a:pt x="433" y="1851"/>
                      <a:pt x="0" y="3811"/>
                      <a:pt x="0" y="5840"/>
                    </a:cubicBezTo>
                    <a:cubicBezTo>
                      <a:pt x="0" y="12168"/>
                      <a:pt x="4198" y="17828"/>
                      <a:pt x="10800" y="21600"/>
                    </a:cubicBezTo>
                    <a:cubicBezTo>
                      <a:pt x="17402" y="17828"/>
                      <a:pt x="21600" y="12168"/>
                      <a:pt x="21600" y="5840"/>
                    </a:cubicBezTo>
                    <a:close/>
                    <a:moveTo>
                      <a:pt x="21600" y="5840"/>
                    </a:moveTo>
                  </a:path>
                </a:pathLst>
              </a:custGeom>
              <a:solidFill>
                <a:srgbClr val="92AF27">
                  <a:lumMod val="50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4" name="AutoShape 5"/>
              <p:cNvSpPr>
                <a:spLocks/>
              </p:cNvSpPr>
              <p:nvPr/>
            </p:nvSpPr>
            <p:spPr bwMode="auto">
              <a:xfrm>
                <a:off x="3959868" y="2003712"/>
                <a:ext cx="2133263" cy="1560784"/>
              </a:xfrm>
              <a:custGeom>
                <a:avLst/>
                <a:gdLst>
                  <a:gd name="T0" fmla="*/ 10687 w 21600"/>
                  <a:gd name="T1" fmla="*/ 21600 h 21600"/>
                  <a:gd name="T2" fmla="*/ 17625 w 21600"/>
                  <a:gd name="T3" fmla="*/ 18150 h 21600"/>
                  <a:gd name="T4" fmla="*/ 21158 w 21600"/>
                  <a:gd name="T5" fmla="*/ 18959 h 21600"/>
                  <a:gd name="T6" fmla="*/ 21600 w 21600"/>
                  <a:gd name="T7" fmla="*/ 14766 h 21600"/>
                  <a:gd name="T8" fmla="*/ 10800 w 21600"/>
                  <a:gd name="T9" fmla="*/ 0 h 21600"/>
                  <a:gd name="T10" fmla="*/ 0 w 21600"/>
                  <a:gd name="T11" fmla="*/ 14766 h 21600"/>
                  <a:gd name="T12" fmla="*/ 422 w 21600"/>
                  <a:gd name="T13" fmla="*/ 18865 h 21600"/>
                  <a:gd name="T14" fmla="*/ 3750 w 21600"/>
                  <a:gd name="T15" fmla="*/ 18150 h 21600"/>
                  <a:gd name="T16" fmla="*/ 10687 w 21600"/>
                  <a:gd name="T17" fmla="*/ 21600 h 21600"/>
                  <a:gd name="T18" fmla="*/ 10687 w 21600"/>
                  <a:gd name="T19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0687" y="21600"/>
                    </a:moveTo>
                    <a:cubicBezTo>
                      <a:pt x="12564" y="19447"/>
                      <a:pt x="14984" y="18150"/>
                      <a:pt x="17625" y="18150"/>
                    </a:cubicBezTo>
                    <a:cubicBezTo>
                      <a:pt x="18862" y="18150"/>
                      <a:pt x="20051" y="18435"/>
                      <a:pt x="21158" y="18959"/>
                    </a:cubicBezTo>
                    <a:cubicBezTo>
                      <a:pt x="21445" y="17630"/>
                      <a:pt x="21600" y="16223"/>
                      <a:pt x="21600" y="14766"/>
                    </a:cubicBezTo>
                    <a:cubicBezTo>
                      <a:pt x="21600" y="6611"/>
                      <a:pt x="16765" y="0"/>
                      <a:pt x="10800" y="0"/>
                    </a:cubicBezTo>
                    <a:cubicBezTo>
                      <a:pt x="4835" y="0"/>
                      <a:pt x="0" y="6611"/>
                      <a:pt x="0" y="14766"/>
                    </a:cubicBezTo>
                    <a:cubicBezTo>
                      <a:pt x="0" y="16189"/>
                      <a:pt x="147" y="17564"/>
                      <a:pt x="422" y="18865"/>
                    </a:cubicBezTo>
                    <a:cubicBezTo>
                      <a:pt x="1470" y="18402"/>
                      <a:pt x="2589" y="18150"/>
                      <a:pt x="3750" y="18150"/>
                    </a:cubicBezTo>
                    <a:cubicBezTo>
                      <a:pt x="6391" y="18150"/>
                      <a:pt x="8811" y="19447"/>
                      <a:pt x="10687" y="21600"/>
                    </a:cubicBezTo>
                    <a:close/>
                    <a:moveTo>
                      <a:pt x="10687" y="21600"/>
                    </a:moveTo>
                  </a:path>
                </a:pathLst>
              </a:custGeom>
              <a:solidFill>
                <a:srgbClr val="C42A13"/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5" name="AutoShape 6"/>
              <p:cNvSpPr>
                <a:spLocks/>
              </p:cNvSpPr>
              <p:nvPr/>
            </p:nvSpPr>
            <p:spPr bwMode="auto">
              <a:xfrm>
                <a:off x="4004949" y="3313436"/>
                <a:ext cx="1013436" cy="765469"/>
              </a:xfrm>
              <a:custGeom>
                <a:avLst/>
                <a:gdLst>
                  <a:gd name="T0" fmla="*/ 14404 w 21600"/>
                  <a:gd name="T1" fmla="*/ 21600 h 21600"/>
                  <a:gd name="T2" fmla="*/ 21600 w 21600"/>
                  <a:gd name="T3" fmla="*/ 7048 h 21600"/>
                  <a:gd name="T4" fmla="*/ 7002 w 21600"/>
                  <a:gd name="T5" fmla="*/ 0 h 21600"/>
                  <a:gd name="T6" fmla="*/ 0 w 21600"/>
                  <a:gd name="T7" fmla="*/ 1462 h 21600"/>
                  <a:gd name="T8" fmla="*/ 14404 w 21600"/>
                  <a:gd name="T9" fmla="*/ 21600 h 21600"/>
                  <a:gd name="T10" fmla="*/ 14404 w 21600"/>
                  <a:gd name="T11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4404" y="21600"/>
                    </a:moveTo>
                    <a:cubicBezTo>
                      <a:pt x="15685" y="15845"/>
                      <a:pt x="18225" y="10808"/>
                      <a:pt x="21600" y="7048"/>
                    </a:cubicBezTo>
                    <a:cubicBezTo>
                      <a:pt x="17651" y="2650"/>
                      <a:pt x="12560" y="0"/>
                      <a:pt x="7002" y="0"/>
                    </a:cubicBezTo>
                    <a:cubicBezTo>
                      <a:pt x="4559" y="0"/>
                      <a:pt x="2206" y="514"/>
                      <a:pt x="0" y="1462"/>
                    </a:cubicBezTo>
                    <a:cubicBezTo>
                      <a:pt x="2047" y="10885"/>
                      <a:pt x="7462" y="18412"/>
                      <a:pt x="14404" y="21600"/>
                    </a:cubicBezTo>
                    <a:close/>
                    <a:moveTo>
                      <a:pt x="14404" y="21600"/>
                    </a:moveTo>
                  </a:path>
                </a:pathLst>
              </a:custGeom>
              <a:solidFill>
                <a:srgbClr val="C42A13">
                  <a:lumMod val="75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6" name="AutoShape 7"/>
              <p:cNvSpPr>
                <a:spLocks/>
              </p:cNvSpPr>
              <p:nvPr/>
            </p:nvSpPr>
            <p:spPr bwMode="auto">
              <a:xfrm>
                <a:off x="5016582" y="3309925"/>
                <a:ext cx="1035075" cy="768980"/>
              </a:xfrm>
              <a:custGeom>
                <a:avLst/>
                <a:gdLst>
                  <a:gd name="T0" fmla="*/ 0 w 21600"/>
                  <a:gd name="T1" fmla="*/ 6987 h 21600"/>
                  <a:gd name="T2" fmla="*/ 7098 w 21600"/>
                  <a:gd name="T3" fmla="*/ 21600 h 21600"/>
                  <a:gd name="T4" fmla="*/ 21600 w 21600"/>
                  <a:gd name="T5" fmla="*/ 1638 h 21600"/>
                  <a:gd name="T6" fmla="*/ 14312 w 21600"/>
                  <a:gd name="T7" fmla="*/ 0 h 21600"/>
                  <a:gd name="T8" fmla="*/ 0 w 21600"/>
                  <a:gd name="T9" fmla="*/ 6987 h 21600"/>
                  <a:gd name="T10" fmla="*/ 0 w 21600"/>
                  <a:gd name="T11" fmla="*/ 698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6987"/>
                    </a:moveTo>
                    <a:cubicBezTo>
                      <a:pt x="3346" y="10754"/>
                      <a:pt x="5855" y="15817"/>
                      <a:pt x="7098" y="21600"/>
                    </a:cubicBezTo>
                    <a:cubicBezTo>
                      <a:pt x="14059" y="18577"/>
                      <a:pt x="19520" y="11082"/>
                      <a:pt x="21600" y="1638"/>
                    </a:cubicBezTo>
                    <a:cubicBezTo>
                      <a:pt x="19316" y="578"/>
                      <a:pt x="16865" y="0"/>
                      <a:pt x="14312" y="0"/>
                    </a:cubicBezTo>
                    <a:cubicBezTo>
                      <a:pt x="8863" y="0"/>
                      <a:pt x="3871" y="2627"/>
                      <a:pt x="0" y="6987"/>
                    </a:cubicBezTo>
                    <a:close/>
                    <a:moveTo>
                      <a:pt x="0" y="6987"/>
                    </a:moveTo>
                  </a:path>
                </a:pathLst>
              </a:custGeom>
              <a:solidFill>
                <a:srgbClr val="F9711C">
                  <a:lumMod val="50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57" name="AutoShape 8"/>
              <p:cNvSpPr>
                <a:spLocks/>
              </p:cNvSpPr>
              <p:nvPr/>
            </p:nvSpPr>
            <p:spPr bwMode="auto">
              <a:xfrm>
                <a:off x="4682977" y="3560984"/>
                <a:ext cx="676225" cy="572346"/>
              </a:xfrm>
              <a:custGeom>
                <a:avLst/>
                <a:gdLst>
                  <a:gd name="T0" fmla="*/ 10768 w 21600"/>
                  <a:gd name="T1" fmla="*/ 0 h 21600"/>
                  <a:gd name="T2" fmla="*/ 0 w 21600"/>
                  <a:gd name="T3" fmla="*/ 19397 h 21600"/>
                  <a:gd name="T4" fmla="*/ 11122 w 21600"/>
                  <a:gd name="T5" fmla="*/ 21600 h 21600"/>
                  <a:gd name="T6" fmla="*/ 21600 w 21600"/>
                  <a:gd name="T7" fmla="*/ 19652 h 21600"/>
                  <a:gd name="T8" fmla="*/ 10768 w 21600"/>
                  <a:gd name="T9" fmla="*/ 0 h 21600"/>
                  <a:gd name="T10" fmla="*/ 10768 w 21600"/>
                  <a:gd name="T1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10768" y="0"/>
                    </a:moveTo>
                    <a:cubicBezTo>
                      <a:pt x="5717" y="5011"/>
                      <a:pt x="1918" y="11726"/>
                      <a:pt x="0" y="19397"/>
                    </a:cubicBezTo>
                    <a:cubicBezTo>
                      <a:pt x="3485" y="20823"/>
                      <a:pt x="7227" y="21600"/>
                      <a:pt x="11122" y="21600"/>
                    </a:cubicBezTo>
                    <a:cubicBezTo>
                      <a:pt x="14779" y="21600"/>
                      <a:pt x="18299" y="20915"/>
                      <a:pt x="21600" y="19652"/>
                    </a:cubicBezTo>
                    <a:cubicBezTo>
                      <a:pt x="19703" y="11874"/>
                      <a:pt x="15874" y="5067"/>
                      <a:pt x="10768" y="0"/>
                    </a:cubicBezTo>
                    <a:close/>
                    <a:moveTo>
                      <a:pt x="10768" y="0"/>
                    </a:moveTo>
                  </a:path>
                </a:pathLst>
              </a:custGeom>
              <a:solidFill>
                <a:srgbClr val="1624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pPr algn="ctr">
                  <a:defRPr/>
                </a:pPr>
                <a:endParaRPr lang="en-US" sz="16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772592" y="4947490"/>
              <a:ext cx="1297421" cy="348837"/>
            </a:xfrm>
            <a:prstGeom prst="rect">
              <a:avLst/>
            </a:prstGeom>
            <a:noFill/>
          </p:spPr>
          <p:txBody>
            <a:bodyPr wrap="none" lIns="37150" tIns="18575" rIns="37150" bIns="18575">
              <a:spAutoFit/>
            </a:bodyPr>
            <a:lstStyle/>
            <a:p>
              <a:pPr algn="ctr">
                <a:defRPr/>
              </a:pPr>
              <a:r>
                <a:rPr lang="en-US" sz="2400" b="1" kern="0" dirty="0">
                  <a:solidFill>
                    <a:srgbClr val="19252F"/>
                  </a:solidFill>
                  <a:cs typeface="Lato Regular"/>
                </a:rPr>
                <a:t>Treatment</a:t>
              </a:r>
              <a:endParaRPr lang="id-ID" sz="2400" b="1" kern="0" dirty="0">
                <a:solidFill>
                  <a:srgbClr val="19252F"/>
                </a:solidFill>
                <a:cs typeface="Lato Regular"/>
              </a:endParaRPr>
            </a:p>
          </p:txBody>
        </p:sp>
        <p:grpSp>
          <p:nvGrpSpPr>
            <p:cNvPr id="31755" name="Group 30"/>
            <p:cNvGrpSpPr>
              <a:grpSpLocks/>
            </p:cNvGrpSpPr>
            <p:nvPr/>
          </p:nvGrpSpPr>
          <p:grpSpPr bwMode="auto">
            <a:xfrm>
              <a:off x="4249010" y="5767541"/>
              <a:ext cx="2407375" cy="998744"/>
              <a:chOff x="6634829" y="2011099"/>
              <a:chExt cx="2407375" cy="998744"/>
            </a:xfrm>
          </p:grpSpPr>
          <p:sp>
            <p:nvSpPr>
              <p:cNvPr id="48" name="Freeform 47"/>
              <p:cNvSpPr>
                <a:spLocks/>
              </p:cNvSpPr>
              <p:nvPr/>
            </p:nvSpPr>
            <p:spPr bwMode="auto">
              <a:xfrm rot="5400000" flipH="1" flipV="1">
                <a:off x="6968315" y="2401589"/>
                <a:ext cx="275254" cy="94192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819400 h 21600"/>
                  <a:gd name="T4" fmla="*/ 1955800 w 21600"/>
                  <a:gd name="T5" fmla="*/ 281940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19252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7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6865913" y="2213031"/>
                <a:ext cx="2176365" cy="773982"/>
              </a:xfrm>
              <a:prstGeom prst="rect">
                <a:avLst/>
              </a:prstGeom>
              <a:noFill/>
            </p:spPr>
            <p:txBody>
              <a:bodyPr lIns="89162" tIns="44581" rIns="89162" bIns="44581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Build peer support capacity </a:t>
                </a:r>
                <a:r>
                  <a:rPr lang="en-US" sz="1200" kern="0" dirty="0">
                    <a:solidFill>
                      <a:srgbClr val="19252F"/>
                    </a:solidFill>
                    <a:cs typeface="Lato Light"/>
                  </a:rPr>
                  <a:t>using their sustainable peer support model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$29,000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865913" y="2011360"/>
                <a:ext cx="1525555" cy="275254"/>
              </a:xfrm>
              <a:prstGeom prst="rect">
                <a:avLst/>
              </a:prstGeom>
              <a:noFill/>
            </p:spPr>
            <p:txBody>
              <a:bodyPr wrap="none" lIns="74299" tIns="37150" rIns="74299" bIns="37150">
                <a:spAutoFit/>
              </a:bodyPr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19252F"/>
                    </a:solidFill>
                  </a:rPr>
                  <a:t>Face It TOGETHER</a:t>
                </a:r>
                <a:endParaRPr lang="id-ID" sz="1600" b="1" kern="0" dirty="0">
                  <a:solidFill>
                    <a:srgbClr val="19252F"/>
                  </a:solidFill>
                </a:endParaRPr>
              </a:p>
            </p:txBody>
          </p:sp>
        </p:grpSp>
        <p:grpSp>
          <p:nvGrpSpPr>
            <p:cNvPr id="31756" name="Group 31"/>
            <p:cNvGrpSpPr>
              <a:grpSpLocks/>
            </p:cNvGrpSpPr>
            <p:nvPr/>
          </p:nvGrpSpPr>
          <p:grpSpPr bwMode="auto">
            <a:xfrm>
              <a:off x="4770322" y="8120867"/>
              <a:ext cx="2011478" cy="1191174"/>
              <a:chOff x="7265048" y="4277117"/>
              <a:chExt cx="2271640" cy="1255741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7264469" y="4716922"/>
                <a:ext cx="2056378" cy="815936"/>
              </a:xfrm>
              <a:prstGeom prst="rect">
                <a:avLst/>
              </a:prstGeom>
              <a:noFill/>
            </p:spPr>
            <p:txBody>
              <a:bodyPr lIns="89162" tIns="44581" rIns="89162" bIns="44581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Increase access </a:t>
                </a:r>
                <a:r>
                  <a:rPr lang="en-US" sz="1200" kern="0" dirty="0">
                    <a:solidFill>
                      <a:srgbClr val="19252F"/>
                    </a:solidFill>
                    <a:cs typeface="Lato Light"/>
                  </a:rPr>
                  <a:t>to medication assisted treatment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$79,000</a:t>
                </a:r>
                <a:endParaRPr lang="en-US" sz="1200" b="1" kern="0" dirty="0">
                  <a:solidFill>
                    <a:srgbClr val="FFFFFF"/>
                  </a:solidFill>
                  <a:ea typeface="Lato Bold" panose="020F0502020204030203" pitchFamily="34" charset="0"/>
                  <a:cs typeface="Lato Bold" panose="020F0502020204030203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7264469" y="4277351"/>
                <a:ext cx="2272921" cy="512832"/>
              </a:xfrm>
              <a:prstGeom prst="rect">
                <a:avLst/>
              </a:prstGeom>
              <a:noFill/>
            </p:spPr>
            <p:txBody>
              <a:bodyPr lIns="74299" tIns="37150" rIns="74299" bIns="37150">
                <a:spAutoFit/>
              </a:bodyPr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19252F"/>
                    </a:solidFill>
                  </a:rPr>
                  <a:t>Valley Community Health Centers</a:t>
                </a:r>
                <a:endParaRPr lang="id-ID" sz="1600" b="1" kern="0" dirty="0">
                  <a:solidFill>
                    <a:srgbClr val="19252F"/>
                  </a:solidFill>
                </a:endParaRPr>
              </a:p>
            </p:txBody>
          </p:sp>
        </p:grpSp>
        <p:grpSp>
          <p:nvGrpSpPr>
            <p:cNvPr id="31757" name="Group 32"/>
            <p:cNvGrpSpPr>
              <a:grpSpLocks/>
            </p:cNvGrpSpPr>
            <p:nvPr/>
          </p:nvGrpSpPr>
          <p:grpSpPr bwMode="auto">
            <a:xfrm>
              <a:off x="365982" y="7860497"/>
              <a:ext cx="1789561" cy="1310693"/>
              <a:chOff x="1256539" y="3053491"/>
              <a:chExt cx="1789561" cy="1310693"/>
            </a:xfrm>
          </p:grpSpPr>
          <p:sp>
            <p:nvSpPr>
              <p:cNvPr id="43" name="Freeform 12"/>
              <p:cNvSpPr>
                <a:spLocks/>
              </p:cNvSpPr>
              <p:nvPr/>
            </p:nvSpPr>
            <p:spPr bwMode="auto">
              <a:xfrm rot="5400000">
                <a:off x="2318799" y="2735453"/>
                <a:ext cx="306595" cy="9433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819400 h 21600"/>
                  <a:gd name="T4" fmla="*/ 1955800 w 21600"/>
                  <a:gd name="T5" fmla="*/ 281940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19252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7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1255851" y="3598876"/>
                <a:ext cx="1790078" cy="765806"/>
              </a:xfrm>
              <a:prstGeom prst="rect">
                <a:avLst/>
              </a:prstGeom>
              <a:noFill/>
            </p:spPr>
            <p:txBody>
              <a:bodyPr lIns="89162" tIns="44581" rIns="89162" bIns="44581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Provide treatment services </a:t>
                </a:r>
                <a:r>
                  <a:rPr lang="en-US" sz="1200" kern="0" dirty="0">
                    <a:solidFill>
                      <a:srgbClr val="19252F"/>
                    </a:solidFill>
                    <a:cs typeface="Lato Light"/>
                  </a:rPr>
                  <a:t>to inmates at Grand Forks County Correctional Center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$29,000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272646" y="3376765"/>
                <a:ext cx="1571741" cy="275254"/>
              </a:xfrm>
              <a:prstGeom prst="rect">
                <a:avLst/>
              </a:prstGeom>
              <a:noFill/>
            </p:spPr>
            <p:txBody>
              <a:bodyPr wrap="none" lIns="74299" tIns="37150" rIns="74299" bIns="37150">
                <a:spAutoFit/>
              </a:bodyPr>
              <a:lstStyle/>
              <a:p>
                <a:pPr algn="r">
                  <a:defRPr/>
                </a:pPr>
                <a:r>
                  <a:rPr lang="en-US" sz="1600" b="1" kern="0" dirty="0">
                    <a:solidFill>
                      <a:srgbClr val="19252F"/>
                    </a:solidFill>
                  </a:rPr>
                  <a:t>Agassiz Associates</a:t>
                </a:r>
                <a:endParaRPr lang="id-ID" sz="1600" b="1" kern="0" dirty="0">
                  <a:solidFill>
                    <a:srgbClr val="19252F"/>
                  </a:solidFill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2786588" y="6592202"/>
              <a:ext cx="1284825" cy="302507"/>
            </a:xfrm>
            <a:prstGeom prst="rect">
              <a:avLst/>
            </a:prstGeom>
            <a:noFill/>
          </p:spPr>
          <p:txBody>
            <a:bodyPr wrap="none" lIns="74299" tIns="37150" rIns="74299" bIns="37150">
              <a:spAutoFit/>
            </a:bodyPr>
            <a:lstStyle/>
            <a:p>
              <a:pPr algn="r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Peer Support</a:t>
              </a:r>
              <a:endParaRPr lang="id-ID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594152" y="7491548"/>
              <a:ext cx="1114075" cy="776707"/>
            </a:xfrm>
            <a:prstGeom prst="rect">
              <a:avLst/>
            </a:prstGeom>
            <a:noFill/>
          </p:spPr>
          <p:txBody>
            <a:bodyPr wrap="none" lIns="74299" tIns="37150" rIns="74299" bIns="37150">
              <a:spAutoFit/>
            </a:bodyPr>
            <a:lstStyle/>
            <a:p>
              <a:pPr algn="r">
                <a:defRPr/>
              </a:pPr>
              <a:r>
                <a:rPr lang="en-US" sz="1750" b="1" kern="0" dirty="0">
                  <a:solidFill>
                    <a:srgbClr val="FFFFFF"/>
                  </a:solidFill>
                </a:rPr>
                <a:t>Medication</a:t>
              </a:r>
            </a:p>
            <a:p>
              <a:pPr algn="r">
                <a:defRPr/>
              </a:pPr>
              <a:r>
                <a:rPr lang="en-US" sz="1750" b="1" kern="0" dirty="0">
                  <a:solidFill>
                    <a:srgbClr val="FFFFFF"/>
                  </a:solidFill>
                </a:rPr>
                <a:t>Assisted</a:t>
              </a:r>
            </a:p>
            <a:p>
              <a:pPr algn="r">
                <a:defRPr/>
              </a:pPr>
              <a:r>
                <a:rPr lang="en-US" sz="1750" b="1" kern="0" dirty="0">
                  <a:solidFill>
                    <a:srgbClr val="FFFFFF"/>
                  </a:solidFill>
                </a:rPr>
                <a:t>Treatment</a:t>
              </a:r>
              <a:endParaRPr lang="id-ID" sz="1750" b="1" kern="0" dirty="0">
                <a:solidFill>
                  <a:srgbClr val="FFFFFF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67198" y="7695945"/>
              <a:ext cx="1095880" cy="302507"/>
            </a:xfrm>
            <a:prstGeom prst="rect">
              <a:avLst/>
            </a:prstGeom>
            <a:noFill/>
          </p:spPr>
          <p:txBody>
            <a:bodyPr wrap="none" lIns="74299" tIns="37150" rIns="74299" bIns="37150">
              <a:spAutoFit/>
            </a:bodyPr>
            <a:lstStyle/>
            <a:p>
              <a:pPr algn="r">
                <a:defRPr/>
              </a:pPr>
              <a:r>
                <a:rPr lang="en-US" b="1" kern="0" dirty="0">
                  <a:solidFill>
                    <a:srgbClr val="FFFFFF"/>
                  </a:solidFill>
                </a:rPr>
                <a:t>Counseling</a:t>
              </a:r>
            </a:p>
          </p:txBody>
        </p:sp>
        <p:grpSp>
          <p:nvGrpSpPr>
            <p:cNvPr id="31761" name="Group 36"/>
            <p:cNvGrpSpPr>
              <a:grpSpLocks/>
            </p:cNvGrpSpPr>
            <p:nvPr/>
          </p:nvGrpSpPr>
          <p:grpSpPr bwMode="auto">
            <a:xfrm>
              <a:off x="356494" y="5767541"/>
              <a:ext cx="2236710" cy="998743"/>
              <a:chOff x="7052186" y="2011099"/>
              <a:chExt cx="2066332" cy="998743"/>
            </a:xfrm>
          </p:grpSpPr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 rot="5400000" flipH="1">
                <a:off x="8546024" y="2437464"/>
                <a:ext cx="275254" cy="87017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2819400 h 21600"/>
                  <a:gd name="T4" fmla="*/ 1955800 w 21600"/>
                  <a:gd name="T5" fmla="*/ 281940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1600"/>
                    </a:lnTo>
                  </a:path>
                </a:pathLst>
              </a:custGeom>
              <a:noFill/>
              <a:ln w="25400" cap="flat">
                <a:solidFill>
                  <a:srgbClr val="19252F"/>
                </a:solidFill>
                <a:prstDash val="solid"/>
                <a:miter lim="800000"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>
                  <a:defRPr/>
                </a:pPr>
                <a:endParaRPr lang="en-US" sz="700" kern="0">
                  <a:solidFill>
                    <a:srgbClr val="FFFFFF"/>
                  </a:solidFill>
                  <a:cs typeface="Open Sans Light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052557" y="2213031"/>
                <a:ext cx="1997654" cy="773982"/>
              </a:xfrm>
              <a:prstGeom prst="rect">
                <a:avLst/>
              </a:prstGeom>
              <a:noFill/>
            </p:spPr>
            <p:txBody>
              <a:bodyPr lIns="89162" tIns="44581" rIns="89162" bIns="44581">
                <a:spAutoFit/>
              </a:bodyPr>
              <a:lstStyle/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Assist reentry and provide peer support </a:t>
                </a:r>
                <a:r>
                  <a:rPr lang="en-US" sz="1200" kern="0" dirty="0">
                    <a:solidFill>
                      <a:srgbClr val="19252F"/>
                    </a:solidFill>
                    <a:cs typeface="Lato Light"/>
                  </a:rPr>
                  <a:t>for individuals involved in the criminal justice system</a:t>
                </a:r>
              </a:p>
              <a:p>
                <a:pPr>
                  <a:lnSpc>
                    <a:spcPct val="110000"/>
                  </a:lnSpc>
                  <a:defRPr/>
                </a:pPr>
                <a:r>
                  <a:rPr lang="en-US" sz="1200" b="1" kern="0" dirty="0">
                    <a:solidFill>
                      <a:srgbClr val="19252F"/>
                    </a:solidFill>
                    <a:ea typeface="Lato Bold" panose="020F0502020204030203" pitchFamily="34" charset="0"/>
                    <a:cs typeface="Lato Bold" panose="020F0502020204030203" pitchFamily="34" charset="0"/>
                  </a:rPr>
                  <a:t>$10,000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061608" y="2011360"/>
                <a:ext cx="833973" cy="275254"/>
              </a:xfrm>
              <a:prstGeom prst="rect">
                <a:avLst/>
              </a:prstGeom>
              <a:noFill/>
            </p:spPr>
            <p:txBody>
              <a:bodyPr wrap="none" lIns="74299" tIns="37150" rIns="74299" bIns="37150">
                <a:spAutoFit/>
              </a:bodyPr>
              <a:lstStyle/>
              <a:p>
                <a:pPr>
                  <a:defRPr/>
                </a:pPr>
                <a:r>
                  <a:rPr lang="en-US" sz="1600" b="1" kern="0" dirty="0">
                    <a:solidFill>
                      <a:srgbClr val="19252F"/>
                    </a:solidFill>
                  </a:rPr>
                  <a:t>F5 Project</a:t>
                </a:r>
                <a:endParaRPr lang="id-ID" sz="1600" b="1" kern="0" dirty="0">
                  <a:solidFill>
                    <a:srgbClr val="19252F"/>
                  </a:solidFill>
                </a:endParaRPr>
              </a:p>
            </p:txBody>
          </p:sp>
        </p:grpSp>
        <p:sp>
          <p:nvSpPr>
            <p:cNvPr id="38" name="Freeform 12"/>
            <p:cNvSpPr>
              <a:spLocks/>
            </p:cNvSpPr>
            <p:nvPr/>
          </p:nvSpPr>
          <p:spPr bwMode="auto">
            <a:xfrm rot="5400000" flipV="1">
              <a:off x="5088874" y="7529496"/>
              <a:ext cx="306595" cy="944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819400 h 21600"/>
                <a:gd name="T4" fmla="*/ 1955800 w 21600"/>
                <a:gd name="T5" fmla="*/ 281940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>
              <a:solidFill>
                <a:srgbClr val="19252F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 sz="700" kern="0">
                <a:solidFill>
                  <a:srgbClr val="FFFFFF"/>
                </a:solidFill>
                <a:cs typeface="Open Sans Light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0" y="5290876"/>
              <a:ext cx="6858000" cy="416969"/>
            </a:xfrm>
            <a:prstGeom prst="rect">
              <a:avLst/>
            </a:prstGeom>
            <a:noFill/>
          </p:spPr>
          <p:txBody>
            <a:bodyPr lIns="89162" tIns="44581" rIns="89162" bIns="44581">
              <a:spAutoFit/>
            </a:bodyPr>
            <a:lstStyle/>
            <a:p>
              <a:pPr algn="ctr">
                <a:lnSpc>
                  <a:spcPct val="110000"/>
                </a:lnSpc>
                <a:defRPr/>
              </a:pPr>
              <a:r>
                <a:rPr lang="en-US" sz="1200" b="1" kern="0" dirty="0">
                  <a:solidFill>
                    <a:srgbClr val="19252F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Addiction is a complex but treatable disease </a:t>
              </a:r>
              <a:r>
                <a:rPr lang="en-US" sz="1200" kern="0" dirty="0">
                  <a:solidFill>
                    <a:srgbClr val="19252F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that affects brain function and behavior. Treatment needs to be readily available and attend to the multiple needs of the individual. </a:t>
              </a:r>
              <a:r>
                <a:rPr lang="en-US" sz="1200" kern="0" dirty="0">
                  <a:solidFill>
                    <a:srgbClr val="19252F"/>
                  </a:solidFill>
                  <a:ea typeface="Lato Bold" panose="020F0502020204030203" pitchFamily="34" charset="0"/>
                  <a:cs typeface="Lato Bold" panose="020F0502020204030203" pitchFamily="34" charset="0"/>
                </a:rPr>
                <a:t>No single treatment is appropriate for everyone</a:t>
              </a:r>
              <a:r>
                <a:rPr lang="en-US" sz="1200" kern="0" dirty="0">
                  <a:solidFill>
                    <a:srgbClr val="19252F"/>
                  </a:solidFill>
                  <a:ea typeface="Lato Regular" panose="020F0502020204030203" pitchFamily="34" charset="0"/>
                  <a:cs typeface="Lato Regular" panose="020F0502020204030203" pitchFamily="34" charset="0"/>
                </a:rPr>
                <a:t>.</a:t>
              </a:r>
            </a:p>
          </p:txBody>
        </p:sp>
      </p:grpSp>
      <p:grpSp>
        <p:nvGrpSpPr>
          <p:cNvPr id="31748" name="Group 58"/>
          <p:cNvGrpSpPr>
            <a:grpSpLocks/>
          </p:cNvGrpSpPr>
          <p:nvPr/>
        </p:nvGrpSpPr>
        <p:grpSpPr bwMode="auto">
          <a:xfrm>
            <a:off x="1041400" y="473075"/>
            <a:ext cx="7050088" cy="838200"/>
            <a:chOff x="1102498" y="228601"/>
            <a:chExt cx="7050902" cy="838199"/>
          </a:xfrm>
        </p:grpSpPr>
        <p:sp>
          <p:nvSpPr>
            <p:cNvPr id="60" name="Rounded Rectangle 59"/>
            <p:cNvSpPr/>
            <p:nvPr/>
          </p:nvSpPr>
          <p:spPr>
            <a:xfrm>
              <a:off x="1102498" y="228601"/>
              <a:ext cx="7050902" cy="838199"/>
            </a:xfrm>
            <a:prstGeom prst="roundRect">
              <a:avLst/>
            </a:prstGeom>
            <a:solidFill>
              <a:srgbClr val="FFFFFF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31750" name="Group 60"/>
            <p:cNvGrpSpPr>
              <a:grpSpLocks/>
            </p:cNvGrpSpPr>
            <p:nvPr/>
          </p:nvGrpSpPr>
          <p:grpSpPr bwMode="auto">
            <a:xfrm>
              <a:off x="2297738" y="304800"/>
              <a:ext cx="4765582" cy="673917"/>
              <a:chOff x="1105369" y="-21718"/>
              <a:chExt cx="4765582" cy="673917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308878" y="-21717"/>
                <a:ext cx="4358190" cy="407987"/>
              </a:xfrm>
              <a:prstGeom prst="rect">
                <a:avLst/>
              </a:prstGeom>
              <a:noFill/>
            </p:spPr>
            <p:txBody>
              <a:bodyPr wrap="none" lIns="37150" tIns="18575" rIns="37150" bIns="18575">
                <a:spAutoFit/>
              </a:bodyPr>
              <a:lstStyle/>
              <a:p>
                <a:pPr algn="ctr">
                  <a:defRPr/>
                </a:pPr>
                <a:r>
                  <a:rPr lang="en-US" sz="2400" b="1" kern="0" dirty="0">
                    <a:solidFill>
                      <a:srgbClr val="19252F"/>
                    </a:solidFill>
                    <a:cs typeface="Lato Regular"/>
                  </a:rPr>
                  <a:t>Opioid Response in Grand Forks</a:t>
                </a:r>
                <a:endParaRPr lang="id-ID" sz="2400" b="1" kern="0" dirty="0">
                  <a:solidFill>
                    <a:srgbClr val="19252F"/>
                  </a:solidFill>
                  <a:cs typeface="Lato Regular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105655" y="359282"/>
                <a:ext cx="4764637" cy="293688"/>
              </a:xfrm>
              <a:prstGeom prst="rect">
                <a:avLst/>
              </a:prstGeom>
              <a:noFill/>
            </p:spPr>
            <p:txBody>
              <a:bodyPr lIns="89162" tIns="44581" rIns="89162" bIns="44581">
                <a:spAutoFit/>
              </a:bodyPr>
              <a:lstStyle/>
              <a:p>
                <a:pPr algn="ctr">
                  <a:lnSpc>
                    <a:spcPct val="110000"/>
                  </a:lnSpc>
                  <a:defRPr/>
                </a:pPr>
                <a:r>
                  <a:rPr lang="en-US" sz="1200" kern="0" dirty="0">
                    <a:solidFill>
                      <a:srgbClr val="19252F"/>
                    </a:solidFill>
                    <a:ea typeface="Lato Medium" panose="020F0502020204030203" pitchFamily="34" charset="0"/>
                    <a:cs typeface="Lato Medium" panose="020F0502020204030203" pitchFamily="34" charset="0"/>
                  </a:rPr>
                  <a:t>Empowering the Individual | Eliminating Barriers | Enabling Recovery</a:t>
                </a:r>
              </a:p>
            </p:txBody>
          </p:sp>
        </p:grp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Future concerns</a:t>
            </a:r>
          </a:p>
        </p:txBody>
      </p:sp>
      <p:graphicFrame>
        <p:nvGraphicFramePr>
          <p:cNvPr id="32771" name="Content Placeholder 4"/>
          <p:cNvGraphicFramePr>
            <a:graphicFrameLocks noGrp="1"/>
          </p:cNvGraphicFramePr>
          <p:nvPr>
            <p:ph idx="1"/>
          </p:nvPr>
        </p:nvGraphicFramePr>
        <p:xfrm>
          <a:off x="576263" y="2616200"/>
          <a:ext cx="7991475" cy="355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7" r:id="rId3" imgW="7998645" imgH="3554276" progId="Excel.Chart.8">
                  <p:embed/>
                </p:oleObj>
              </mc:Choice>
              <mc:Fallback>
                <p:oleObj r:id="rId3" imgW="7998645" imgH="3554276" progId="Excel.Chart.8">
                  <p:embed/>
                  <p:pic>
                    <p:nvPicPr>
                      <p:cNvPr id="0" name="Content Placeholder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3" y="2616200"/>
                        <a:ext cx="7991475" cy="3552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Questions?</a:t>
            </a:r>
          </a:p>
        </p:txBody>
      </p:sp>
      <p:graphicFrame>
        <p:nvGraphicFramePr>
          <p:cNvPr id="33795" name="Chart 4"/>
          <p:cNvGraphicFramePr>
            <a:graphicFrameLocks/>
          </p:cNvGraphicFramePr>
          <p:nvPr/>
        </p:nvGraphicFramePr>
        <p:xfrm>
          <a:off x="825500" y="2311400"/>
          <a:ext cx="7493000" cy="360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38" r:id="rId3" imgW="7498730" imgH="3609145" progId="Excel.Chart.8">
                  <p:embed/>
                </p:oleObj>
              </mc:Choice>
              <mc:Fallback>
                <p:oleObj r:id="rId3" imgW="7498730" imgH="3609145" progId="Excel.Chart.8">
                  <p:embed/>
                  <p:pic>
                    <p:nvPicPr>
                      <p:cNvPr id="0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500" y="2311400"/>
                        <a:ext cx="7493000" cy="360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0" y="5870575"/>
          <a:ext cx="9143999" cy="911520"/>
        </p:xfrm>
        <a:graphic>
          <a:graphicData uri="http://schemas.openxmlformats.org/drawingml/2006/table">
            <a:tbl>
              <a:tblPr firstRow="1" bandRow="1"/>
              <a:tblGrid>
                <a:gridCol w="5021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5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5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45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4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4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2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200" dirty="0">
                        <a:solidFill>
                          <a:schemeClr val="tx2"/>
                        </a:solidFill>
                        <a:latin typeface="Lato Light" panose="020F0502020204030203" pitchFamily="34" charset="0"/>
                        <a:ea typeface="Lato Light" panose="020F0502020204030203" pitchFamily="34" charset="0"/>
                        <a:cs typeface="Lato Light" panose="020F050202020403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2014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2015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2016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2017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b="0" dirty="0">
                          <a:solidFill>
                            <a:schemeClr val="tx2"/>
                          </a:solidFill>
                          <a:latin typeface="Lato Semibold" panose="020F0502020204030203" pitchFamily="34" charset="0"/>
                          <a:ea typeface="Lato Semibold" panose="020F0502020204030203" pitchFamily="34" charset="0"/>
                          <a:cs typeface="Lato Semibold" panose="020F0502020204030203" pitchFamily="34" charset="0"/>
                        </a:rPr>
                        <a:t>2018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7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Opioid Overdoses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63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Monthly Average</a:t>
                      </a:r>
                      <a:r>
                        <a:rPr lang="en-US" sz="1200" baseline="0" dirty="0">
                          <a:solidFill>
                            <a:schemeClr val="tx2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 – Opioid Overdoses</a:t>
                      </a:r>
                      <a:endParaRPr lang="en-US" sz="1200" dirty="0">
                        <a:solidFill>
                          <a:schemeClr val="tx2"/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1.8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5.3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4.4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2.5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60000"/>
                        <a:lumOff val="4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8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Months without a reported Opioid Overdose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2"/>
                          </a:solidFill>
                          <a:latin typeface="Lato Light" panose="020F0502020204030203" pitchFamily="34" charset="0"/>
                          <a:ea typeface="Lato Light" panose="020F0502020204030203" pitchFamily="34" charset="0"/>
                          <a:cs typeface="Lato Light" panose="020F0502020204030203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AF27">
                        <a:lumMod val="20000"/>
                        <a:lumOff val="80000"/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Addiction is a brain disease</a:t>
            </a:r>
          </a:p>
        </p:txBody>
      </p:sp>
      <p:sp>
        <p:nvSpPr>
          <p:cNvPr id="10243" name="Content Placeholder 5"/>
          <p:cNvSpPr>
            <a:spLocks noGrp="1"/>
          </p:cNvSpPr>
          <p:nvPr>
            <p:ph sz="quarter" idx="14"/>
          </p:nvPr>
        </p:nvSpPr>
        <p:spPr>
          <a:xfrm>
            <a:off x="4648200" y="2520950"/>
            <a:ext cx="4495800" cy="4191000"/>
          </a:xfrm>
        </p:spPr>
        <p:txBody>
          <a:bodyPr/>
          <a:lstStyle/>
          <a:p>
            <a:r>
              <a:rPr lang="en-US" altLang="en-US" sz="2000" dirty="0"/>
              <a:t>Substances that cause addiction primarily work on 2 receptor types</a:t>
            </a:r>
          </a:p>
          <a:p>
            <a:pPr lvl="1"/>
            <a:r>
              <a:rPr lang="en-US" altLang="en-US" sz="1800" dirty="0"/>
              <a:t>Dopaminergic</a:t>
            </a:r>
          </a:p>
          <a:p>
            <a:pPr lvl="1"/>
            <a:r>
              <a:rPr lang="en-US" altLang="en-US" sz="1800" dirty="0"/>
              <a:t>Opioid (primarily the mu receptor)</a:t>
            </a:r>
          </a:p>
          <a:p>
            <a:r>
              <a:rPr lang="en-US" altLang="en-US" sz="2000" dirty="0"/>
              <a:t>Neurotransmitters</a:t>
            </a:r>
          </a:p>
          <a:p>
            <a:pPr lvl="1"/>
            <a:r>
              <a:rPr lang="en-US" altLang="en-US" sz="1800" dirty="0"/>
              <a:t>Dopamine</a:t>
            </a:r>
          </a:p>
          <a:p>
            <a:pPr lvl="1"/>
            <a:r>
              <a:rPr lang="en-US" altLang="en-US" sz="1800" dirty="0"/>
              <a:t>Opioids</a:t>
            </a:r>
          </a:p>
          <a:p>
            <a:pPr lvl="2"/>
            <a:r>
              <a:rPr lang="en-US" altLang="en-US" sz="1600" dirty="0"/>
              <a:t>Endorphins (endogenous opioids)</a:t>
            </a:r>
          </a:p>
          <a:p>
            <a:pPr lvl="2"/>
            <a:r>
              <a:rPr lang="en-US" altLang="en-US" sz="1600" dirty="0"/>
              <a:t>Exogenous (introduced from outside)</a:t>
            </a:r>
          </a:p>
          <a:p>
            <a:pPr lvl="1"/>
            <a:endParaRPr lang="en-US" altLang="en-US" sz="1800" dirty="0"/>
          </a:p>
        </p:txBody>
      </p:sp>
      <p:sp>
        <p:nvSpPr>
          <p:cNvPr id="59" name="Right Arrow 58"/>
          <p:cNvSpPr>
            <a:spLocks noChangeAspect="1" noChangeArrowheads="1"/>
          </p:cNvSpPr>
          <p:nvPr/>
        </p:nvSpPr>
        <p:spPr bwMode="auto">
          <a:xfrm>
            <a:off x="1792288" y="3365500"/>
            <a:ext cx="454025" cy="274638"/>
          </a:xfrm>
          <a:prstGeom prst="rightArrow">
            <a:avLst>
              <a:gd name="adj1" fmla="val 29167"/>
              <a:gd name="adj2" fmla="val 50000"/>
            </a:avLst>
          </a:prstGeom>
          <a:solidFill>
            <a:srgbClr val="0168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853" tIns="60926" rIns="121853" bIns="60926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Lato Light"/>
            </a:endParaRPr>
          </a:p>
        </p:txBody>
      </p:sp>
      <p:sp>
        <p:nvSpPr>
          <p:cNvPr id="60" name="Right Arrow 59"/>
          <p:cNvSpPr>
            <a:spLocks noChangeAspect="1" noChangeArrowheads="1"/>
          </p:cNvSpPr>
          <p:nvPr/>
        </p:nvSpPr>
        <p:spPr bwMode="auto">
          <a:xfrm>
            <a:off x="1797050" y="4017963"/>
            <a:ext cx="455613" cy="274637"/>
          </a:xfrm>
          <a:prstGeom prst="rightArrow">
            <a:avLst>
              <a:gd name="adj1" fmla="val 29167"/>
              <a:gd name="adj2" fmla="val 50000"/>
            </a:avLst>
          </a:prstGeom>
          <a:solidFill>
            <a:srgbClr val="0168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853" tIns="60926" rIns="121853" bIns="60926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Lato Light"/>
            </a:endParaRPr>
          </a:p>
        </p:txBody>
      </p:sp>
      <p:grpSp>
        <p:nvGrpSpPr>
          <p:cNvPr id="10246" name="Group 20"/>
          <p:cNvGrpSpPr>
            <a:grpSpLocks/>
          </p:cNvGrpSpPr>
          <p:nvPr/>
        </p:nvGrpSpPr>
        <p:grpSpPr bwMode="auto">
          <a:xfrm>
            <a:off x="111125" y="2673350"/>
            <a:ext cx="4740275" cy="3727450"/>
            <a:chOff x="111809" y="2673684"/>
            <a:chExt cx="4738943" cy="3727115"/>
          </a:xfrm>
        </p:grpSpPr>
        <p:sp>
          <p:nvSpPr>
            <p:cNvPr id="6" name="Left-Up Arrow 5"/>
            <p:cNvSpPr>
              <a:spLocks noChangeAspect="1" noChangeArrowheads="1"/>
            </p:cNvSpPr>
            <p:nvPr/>
          </p:nvSpPr>
          <p:spPr bwMode="auto">
            <a:xfrm flipV="1">
              <a:off x="4342895" y="2719718"/>
              <a:ext cx="507857" cy="1896892"/>
            </a:xfrm>
            <a:prstGeom prst="leftUpArrow">
              <a:avLst>
                <a:gd name="adj1" fmla="val 13461"/>
                <a:gd name="adj2" fmla="val 27885"/>
                <a:gd name="adj3" fmla="val 26923"/>
              </a:avLst>
            </a:prstGeom>
            <a:solidFill>
              <a:srgbClr val="0168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53" tIns="60926" rIns="121853" bIns="60926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latin typeface="Lato Light"/>
              </a:endParaRPr>
            </a:p>
          </p:txBody>
        </p:sp>
        <p:grpSp>
          <p:nvGrpSpPr>
            <p:cNvPr id="10248" name="Group 19"/>
            <p:cNvGrpSpPr>
              <a:grpSpLocks/>
            </p:cNvGrpSpPr>
            <p:nvPr/>
          </p:nvGrpSpPr>
          <p:grpSpPr bwMode="auto">
            <a:xfrm>
              <a:off x="111809" y="2673684"/>
              <a:ext cx="4212041" cy="1688948"/>
              <a:chOff x="250047" y="2654684"/>
              <a:chExt cx="4212041" cy="1688948"/>
            </a:xfrm>
          </p:grpSpPr>
          <p:sp>
            <p:nvSpPr>
              <p:cNvPr id="30" name="Up-Down Arrow 29"/>
              <p:cNvSpPr>
                <a:spLocks noChangeAspect="1" noChangeArrowheads="1"/>
              </p:cNvSpPr>
              <p:nvPr/>
            </p:nvSpPr>
            <p:spPr bwMode="auto">
              <a:xfrm>
                <a:off x="3303539" y="3021364"/>
                <a:ext cx="306302" cy="279375"/>
              </a:xfrm>
              <a:prstGeom prst="upDownArrow">
                <a:avLst>
                  <a:gd name="adj1" fmla="val 50000"/>
                  <a:gd name="adj2" fmla="val 34348"/>
                </a:avLst>
              </a:prstGeom>
              <a:solidFill>
                <a:srgbClr val="0168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Lato Light"/>
                </a:endParaRPr>
              </a:p>
            </p:txBody>
          </p:sp>
          <p:sp>
            <p:nvSpPr>
              <p:cNvPr id="41" name="Freeform 40"/>
              <p:cNvSpPr>
                <a:spLocks noChangeArrowheads="1"/>
              </p:cNvSpPr>
              <p:nvPr/>
            </p:nvSpPr>
            <p:spPr bwMode="auto">
              <a:xfrm>
                <a:off x="2451291" y="3953142"/>
                <a:ext cx="2010797" cy="365092"/>
              </a:xfrm>
              <a:custGeom>
                <a:avLst/>
                <a:gdLst>
                  <a:gd name="T0" fmla="*/ 0 w 1773"/>
                  <a:gd name="T1" fmla="*/ 0 h 311"/>
                  <a:gd name="T2" fmla="*/ 1772 w 1773"/>
                  <a:gd name="T3" fmla="*/ 0 h 311"/>
                  <a:gd name="T4" fmla="*/ 1772 w 1773"/>
                  <a:gd name="T5" fmla="*/ 310 h 311"/>
                  <a:gd name="T6" fmla="*/ 0 w 1773"/>
                  <a:gd name="T7" fmla="*/ 310 h 311"/>
                  <a:gd name="T8" fmla="*/ 0 w 1773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3" h="311">
                    <a:moveTo>
                      <a:pt x="0" y="0"/>
                    </a:moveTo>
                    <a:lnTo>
                      <a:pt x="1772" y="0"/>
                    </a:lnTo>
                    <a:lnTo>
                      <a:pt x="1772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chemeClr val="bg1"/>
                    </a:solidFill>
                    <a:latin typeface="+mj-lt"/>
                  </a:rPr>
                  <a:t>Endorphins</a:t>
                </a:r>
              </a:p>
            </p:txBody>
          </p:sp>
          <p:sp>
            <p:nvSpPr>
              <p:cNvPr id="44" name="Right Arrow 43"/>
              <p:cNvSpPr>
                <a:spLocks noChangeAspect="1" noChangeArrowheads="1"/>
              </p:cNvSpPr>
              <p:nvPr/>
            </p:nvSpPr>
            <p:spPr bwMode="auto">
              <a:xfrm>
                <a:off x="1930738" y="2700718"/>
                <a:ext cx="453897" cy="274612"/>
              </a:xfrm>
              <a:prstGeom prst="rightArrow">
                <a:avLst>
                  <a:gd name="adj1" fmla="val 29167"/>
                  <a:gd name="adj2" fmla="val 50000"/>
                </a:avLst>
              </a:prstGeom>
              <a:solidFill>
                <a:srgbClr val="0168A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Lato Light"/>
                </a:endParaRPr>
              </a:p>
            </p:txBody>
          </p:sp>
          <p:sp>
            <p:nvSpPr>
              <p:cNvPr id="47" name="Freeform 46"/>
              <p:cNvSpPr>
                <a:spLocks noChangeArrowheads="1"/>
              </p:cNvSpPr>
              <p:nvPr/>
            </p:nvSpPr>
            <p:spPr bwMode="auto">
              <a:xfrm>
                <a:off x="259569" y="3300739"/>
                <a:ext cx="1645775" cy="365092"/>
              </a:xfrm>
              <a:custGeom>
                <a:avLst/>
                <a:gdLst>
                  <a:gd name="T0" fmla="*/ 0 w 2218"/>
                  <a:gd name="T1" fmla="*/ 0 h 311"/>
                  <a:gd name="T2" fmla="*/ 2217 w 2218"/>
                  <a:gd name="T3" fmla="*/ 0 h 311"/>
                  <a:gd name="T4" fmla="*/ 2217 w 2218"/>
                  <a:gd name="T5" fmla="*/ 310 h 311"/>
                  <a:gd name="T6" fmla="*/ 0 w 2218"/>
                  <a:gd name="T7" fmla="*/ 310 h 311"/>
                  <a:gd name="T8" fmla="*/ 0 w 2218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8" h="311">
                    <a:moveTo>
                      <a:pt x="0" y="0"/>
                    </a:moveTo>
                    <a:lnTo>
                      <a:pt x="2217" y="0"/>
                    </a:lnTo>
                    <a:lnTo>
                      <a:pt x="2217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Opioids</a:t>
                </a:r>
              </a:p>
            </p:txBody>
          </p:sp>
          <p:sp>
            <p:nvSpPr>
              <p:cNvPr id="48" name="Freeform 47"/>
              <p:cNvSpPr>
                <a:spLocks noChangeArrowheads="1"/>
              </p:cNvSpPr>
              <p:nvPr/>
            </p:nvSpPr>
            <p:spPr bwMode="auto">
              <a:xfrm>
                <a:off x="250047" y="3978540"/>
                <a:ext cx="1645775" cy="365092"/>
              </a:xfrm>
              <a:custGeom>
                <a:avLst/>
                <a:gdLst>
                  <a:gd name="T0" fmla="*/ 0 w 1148"/>
                  <a:gd name="T1" fmla="*/ 0 h 310"/>
                  <a:gd name="T2" fmla="*/ 1147 w 1148"/>
                  <a:gd name="T3" fmla="*/ 0 h 310"/>
                  <a:gd name="T4" fmla="*/ 1147 w 1148"/>
                  <a:gd name="T5" fmla="*/ 309 h 310"/>
                  <a:gd name="T6" fmla="*/ 0 w 1148"/>
                  <a:gd name="T7" fmla="*/ 309 h 310"/>
                  <a:gd name="T8" fmla="*/ 0 w 1148"/>
                  <a:gd name="T9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48" h="310">
                    <a:moveTo>
                      <a:pt x="0" y="0"/>
                    </a:moveTo>
                    <a:lnTo>
                      <a:pt x="1147" y="0"/>
                    </a:lnTo>
                    <a:lnTo>
                      <a:pt x="1147" y="309"/>
                    </a:lnTo>
                    <a:lnTo>
                      <a:pt x="0" y="309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Alcohol</a:t>
                </a:r>
              </a:p>
            </p:txBody>
          </p:sp>
          <p:sp>
            <p:nvSpPr>
              <p:cNvPr id="49" name="Freeform 48"/>
              <p:cNvSpPr>
                <a:spLocks noChangeArrowheads="1"/>
              </p:cNvSpPr>
              <p:nvPr/>
            </p:nvSpPr>
            <p:spPr bwMode="auto">
              <a:xfrm>
                <a:off x="2451291" y="2654684"/>
                <a:ext cx="2010797" cy="365092"/>
              </a:xfrm>
              <a:custGeom>
                <a:avLst/>
                <a:gdLst>
                  <a:gd name="T0" fmla="*/ 0 w 1773"/>
                  <a:gd name="T1" fmla="*/ 0 h 311"/>
                  <a:gd name="T2" fmla="*/ 1772 w 1773"/>
                  <a:gd name="T3" fmla="*/ 0 h 311"/>
                  <a:gd name="T4" fmla="*/ 1772 w 1773"/>
                  <a:gd name="T5" fmla="*/ 310 h 311"/>
                  <a:gd name="T6" fmla="*/ 0 w 1773"/>
                  <a:gd name="T7" fmla="*/ 310 h 311"/>
                  <a:gd name="T8" fmla="*/ 0 w 1773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3" h="311">
                    <a:moveTo>
                      <a:pt x="0" y="0"/>
                    </a:moveTo>
                    <a:lnTo>
                      <a:pt x="1772" y="0"/>
                    </a:lnTo>
                    <a:lnTo>
                      <a:pt x="1772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800" dirty="0">
                    <a:solidFill>
                      <a:schemeClr val="bg1"/>
                    </a:solidFill>
                    <a:latin typeface="+mj-lt"/>
                  </a:rPr>
                  <a:t>Dopamine</a:t>
                </a:r>
              </a:p>
            </p:txBody>
          </p:sp>
          <p:sp>
            <p:nvSpPr>
              <p:cNvPr id="50" name="Freeform 49"/>
              <p:cNvSpPr>
                <a:spLocks noChangeArrowheads="1"/>
              </p:cNvSpPr>
              <p:nvPr/>
            </p:nvSpPr>
            <p:spPr bwMode="auto">
              <a:xfrm>
                <a:off x="267505" y="2654684"/>
                <a:ext cx="1645774" cy="365092"/>
              </a:xfrm>
              <a:custGeom>
                <a:avLst/>
                <a:gdLst>
                  <a:gd name="T0" fmla="*/ 0 w 1615"/>
                  <a:gd name="T1" fmla="*/ 0 h 311"/>
                  <a:gd name="T2" fmla="*/ 1614 w 1615"/>
                  <a:gd name="T3" fmla="*/ 0 h 311"/>
                  <a:gd name="T4" fmla="*/ 1614 w 1615"/>
                  <a:gd name="T5" fmla="*/ 310 h 311"/>
                  <a:gd name="T6" fmla="*/ 0 w 1615"/>
                  <a:gd name="T7" fmla="*/ 310 h 311"/>
                  <a:gd name="T8" fmla="*/ 0 w 1615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15" h="311">
                    <a:moveTo>
                      <a:pt x="0" y="0"/>
                    </a:moveTo>
                    <a:lnTo>
                      <a:pt x="1614" y="0"/>
                    </a:lnTo>
                    <a:lnTo>
                      <a:pt x="1614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2000" dirty="0">
                    <a:solidFill>
                      <a:schemeClr val="bg1"/>
                    </a:solidFill>
                    <a:latin typeface="+mj-lt"/>
                  </a:rPr>
                  <a:t>Stimulants</a:t>
                </a:r>
              </a:p>
            </p:txBody>
          </p:sp>
          <p:sp>
            <p:nvSpPr>
              <p:cNvPr id="51" name="Freeform 50"/>
              <p:cNvSpPr>
                <a:spLocks noChangeArrowheads="1"/>
              </p:cNvSpPr>
              <p:nvPr/>
            </p:nvSpPr>
            <p:spPr bwMode="auto">
              <a:xfrm>
                <a:off x="2451291" y="3300739"/>
                <a:ext cx="2010797" cy="365092"/>
              </a:xfrm>
              <a:custGeom>
                <a:avLst/>
                <a:gdLst>
                  <a:gd name="T0" fmla="*/ 0 w 1773"/>
                  <a:gd name="T1" fmla="*/ 0 h 311"/>
                  <a:gd name="T2" fmla="*/ 1772 w 1773"/>
                  <a:gd name="T3" fmla="*/ 0 h 311"/>
                  <a:gd name="T4" fmla="*/ 1772 w 1773"/>
                  <a:gd name="T5" fmla="*/ 310 h 311"/>
                  <a:gd name="T6" fmla="*/ 0 w 1773"/>
                  <a:gd name="T7" fmla="*/ 310 h 311"/>
                  <a:gd name="T8" fmla="*/ 0 w 1773"/>
                  <a:gd name="T9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73" h="311">
                    <a:moveTo>
                      <a:pt x="0" y="0"/>
                    </a:moveTo>
                    <a:lnTo>
                      <a:pt x="1772" y="0"/>
                    </a:lnTo>
                    <a:lnTo>
                      <a:pt x="1772" y="310"/>
                    </a:lnTo>
                    <a:lnTo>
                      <a:pt x="0" y="3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lIns="121853" tIns="60926" rIns="121853" bIns="60926" anchor="ctr"/>
              <a:lstStyle>
                <a:defPPr>
                  <a:defRPr lang="en-US"/>
                </a:defPPr>
                <a:lvl1pPr marL="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1421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828434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742651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656868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571086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485303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399520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313737" algn="l" defTabSz="1828434" rtl="0" eaLnBrk="1" latinLnBrk="0" hangingPunct="1"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1200" dirty="0">
                    <a:solidFill>
                      <a:schemeClr val="bg1"/>
                    </a:solidFill>
                    <a:latin typeface="+mj-lt"/>
                  </a:rPr>
                  <a:t>Opioid receptor stimulation</a:t>
                </a:r>
              </a:p>
            </p:txBody>
          </p:sp>
        </p:grpSp>
        <p:sp>
          <p:nvSpPr>
            <p:cNvPr id="61" name="Freeform 60"/>
            <p:cNvSpPr>
              <a:spLocks noChangeArrowheads="1"/>
            </p:cNvSpPr>
            <p:nvPr/>
          </p:nvSpPr>
          <p:spPr bwMode="auto">
            <a:xfrm>
              <a:off x="2313053" y="4724550"/>
              <a:ext cx="2382167" cy="609545"/>
            </a:xfrm>
            <a:custGeom>
              <a:avLst/>
              <a:gdLst>
                <a:gd name="T0" fmla="*/ 0 w 1773"/>
                <a:gd name="T1" fmla="*/ 0 h 311"/>
                <a:gd name="T2" fmla="*/ 1772 w 1773"/>
                <a:gd name="T3" fmla="*/ 0 h 311"/>
                <a:gd name="T4" fmla="*/ 1772 w 1773"/>
                <a:gd name="T5" fmla="*/ 310 h 311"/>
                <a:gd name="T6" fmla="*/ 0 w 1773"/>
                <a:gd name="T7" fmla="*/ 310 h 311"/>
                <a:gd name="T8" fmla="*/ 0 w 1773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3" h="311">
                  <a:moveTo>
                    <a:pt x="0" y="0"/>
                  </a:moveTo>
                  <a:lnTo>
                    <a:pt x="1772" y="0"/>
                  </a:lnTo>
                  <a:lnTo>
                    <a:pt x="1772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lIns="121853" tIns="60926" rIns="121853" bIns="60926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Reward/Dependence/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Loss of Control</a:t>
              </a:r>
            </a:p>
          </p:txBody>
        </p:sp>
        <p:sp>
          <p:nvSpPr>
            <p:cNvPr id="62" name="Freeform 61"/>
            <p:cNvSpPr>
              <a:spLocks noChangeArrowheads="1"/>
            </p:cNvSpPr>
            <p:nvPr/>
          </p:nvSpPr>
          <p:spPr bwMode="auto">
            <a:xfrm>
              <a:off x="2313053" y="5791254"/>
              <a:ext cx="2382167" cy="609545"/>
            </a:xfrm>
            <a:custGeom>
              <a:avLst/>
              <a:gdLst>
                <a:gd name="T0" fmla="*/ 0 w 1773"/>
                <a:gd name="T1" fmla="*/ 0 h 311"/>
                <a:gd name="T2" fmla="*/ 1772 w 1773"/>
                <a:gd name="T3" fmla="*/ 0 h 311"/>
                <a:gd name="T4" fmla="*/ 1772 w 1773"/>
                <a:gd name="T5" fmla="*/ 310 h 311"/>
                <a:gd name="T6" fmla="*/ 0 w 1773"/>
                <a:gd name="T7" fmla="*/ 310 h 311"/>
                <a:gd name="T8" fmla="*/ 0 w 1773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3" h="311">
                  <a:moveTo>
                    <a:pt x="0" y="0"/>
                  </a:moveTo>
                  <a:lnTo>
                    <a:pt x="1772" y="0"/>
                  </a:lnTo>
                  <a:lnTo>
                    <a:pt x="1772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/>
          </p:spPr>
          <p:txBody>
            <a:bodyPr wrap="none" lIns="121853" tIns="60926" rIns="121853" bIns="60926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Substance Use Disorder/</a:t>
              </a:r>
            </a:p>
            <a:p>
              <a:pPr algn="ctr">
                <a:defRPr/>
              </a:pPr>
              <a:r>
                <a:rPr lang="en-US" sz="1600" dirty="0">
                  <a:solidFill>
                    <a:schemeClr val="bg1"/>
                  </a:solidFill>
                  <a:latin typeface="+mj-lt"/>
                </a:rPr>
                <a:t>Addiction</a:t>
              </a:r>
            </a:p>
          </p:txBody>
        </p:sp>
        <p:sp>
          <p:nvSpPr>
            <p:cNvPr id="63" name="Down Arrow 62"/>
            <p:cNvSpPr>
              <a:spLocks noChangeAspect="1" noChangeArrowheads="1"/>
            </p:cNvSpPr>
            <p:nvPr/>
          </p:nvSpPr>
          <p:spPr bwMode="auto">
            <a:xfrm>
              <a:off x="3350987" y="5353143"/>
              <a:ext cx="306301" cy="380966"/>
            </a:xfrm>
            <a:prstGeom prst="downArrow">
              <a:avLst>
                <a:gd name="adj1" fmla="val 35610"/>
                <a:gd name="adj2" fmla="val 50000"/>
              </a:avLst>
            </a:prstGeom>
            <a:solidFill>
              <a:srgbClr val="0168A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121853" tIns="60926" rIns="121853" bIns="60926"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en-US" dirty="0">
                <a:latin typeface="Lato Light"/>
              </a:endParaRPr>
            </a:p>
          </p:txBody>
        </p:sp>
      </p:grpSp>
      <p:sp>
        <p:nvSpPr>
          <p:cNvPr id="22" name="Up-Down Arrow 21"/>
          <p:cNvSpPr>
            <a:spLocks noChangeAspect="1" noChangeArrowheads="1"/>
          </p:cNvSpPr>
          <p:nvPr/>
        </p:nvSpPr>
        <p:spPr bwMode="auto">
          <a:xfrm>
            <a:off x="3159919" y="3684588"/>
            <a:ext cx="306388" cy="279400"/>
          </a:xfrm>
          <a:prstGeom prst="upDownArrow">
            <a:avLst>
              <a:gd name="adj1" fmla="val 50000"/>
              <a:gd name="adj2" fmla="val 34348"/>
            </a:avLst>
          </a:prstGeom>
          <a:solidFill>
            <a:srgbClr val="0168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853" tIns="60926" rIns="121853" bIns="60926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Lato Light"/>
            </a:endParaRPr>
          </a:p>
        </p:txBody>
      </p:sp>
      <p:sp>
        <p:nvSpPr>
          <p:cNvPr id="23" name="Right Arrow 22"/>
          <p:cNvSpPr>
            <a:spLocks noChangeAspect="1" noChangeArrowheads="1"/>
          </p:cNvSpPr>
          <p:nvPr/>
        </p:nvSpPr>
        <p:spPr bwMode="auto">
          <a:xfrm rot="10800000">
            <a:off x="4343399" y="3364706"/>
            <a:ext cx="352425" cy="274638"/>
          </a:xfrm>
          <a:prstGeom prst="rightArrow">
            <a:avLst>
              <a:gd name="adj1" fmla="val 29167"/>
              <a:gd name="adj2" fmla="val 50000"/>
            </a:avLst>
          </a:prstGeom>
          <a:solidFill>
            <a:srgbClr val="0168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121853" tIns="60926" rIns="121853" bIns="60926"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>
              <a:latin typeface="Lato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Addiction is a brain disease</a:t>
            </a:r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4"/>
          </p:nvPr>
        </p:nvSpPr>
        <p:spPr>
          <a:xfrm>
            <a:off x="4876800" y="2590800"/>
            <a:ext cx="4267200" cy="4267200"/>
          </a:xfrm>
        </p:spPr>
        <p:txBody>
          <a:bodyPr/>
          <a:lstStyle/>
          <a:p>
            <a:r>
              <a:rPr lang="en-US" altLang="en-US" sz="2000"/>
              <a:t>When we do things that help us survive, we release neurotransmitters</a:t>
            </a:r>
          </a:p>
          <a:p>
            <a:r>
              <a:rPr lang="en-US" altLang="en-US" sz="2000"/>
              <a:t>These neurotransmitters create a feeling of wellbeing and create trigger memory creation</a:t>
            </a:r>
          </a:p>
          <a:p>
            <a:r>
              <a:rPr lang="en-US" altLang="en-US" sz="2000"/>
              <a:t>Receptors for these transmitters are located throughout the body, but substance use disorders affect:</a:t>
            </a:r>
          </a:p>
          <a:p>
            <a:pPr lvl="1"/>
            <a:r>
              <a:rPr lang="en-US" altLang="en-US" sz="1600"/>
              <a:t>Limbic system </a:t>
            </a:r>
          </a:p>
          <a:p>
            <a:pPr lvl="2"/>
            <a:r>
              <a:rPr lang="en-US" altLang="en-US" sz="1400"/>
              <a:t>basic survival instincts</a:t>
            </a:r>
          </a:p>
          <a:p>
            <a:pPr lvl="1"/>
            <a:r>
              <a:rPr lang="en-US" altLang="en-US" sz="1600"/>
              <a:t>Prefrontal cortex </a:t>
            </a:r>
          </a:p>
          <a:p>
            <a:pPr lvl="2"/>
            <a:r>
              <a:rPr lang="en-US" altLang="en-US" sz="1400"/>
              <a:t>decision making and impulse control</a:t>
            </a:r>
          </a:p>
        </p:txBody>
      </p:sp>
      <p:pic>
        <p:nvPicPr>
          <p:cNvPr id="11268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611438"/>
            <a:ext cx="4635500" cy="3636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>
          <a:xfrm>
            <a:off x="228600" y="338138"/>
            <a:ext cx="8686800" cy="1252537"/>
          </a:xfrm>
        </p:spPr>
        <p:txBody>
          <a:bodyPr/>
          <a:lstStyle/>
          <a:p>
            <a:r>
              <a:rPr lang="en-US" altLang="en-US" sz="3600"/>
              <a:t>Dopamine/Endorphin model</a:t>
            </a:r>
          </a:p>
        </p:txBody>
      </p:sp>
      <p:sp>
        <p:nvSpPr>
          <p:cNvPr id="12291" name="Content Placeholder 5"/>
          <p:cNvSpPr>
            <a:spLocks noGrp="1"/>
          </p:cNvSpPr>
          <p:nvPr>
            <p:ph sz="quarter" idx="14"/>
          </p:nvPr>
        </p:nvSpPr>
        <p:spPr>
          <a:xfrm>
            <a:off x="4800600" y="2590800"/>
            <a:ext cx="4114800" cy="3962400"/>
          </a:xfrm>
        </p:spPr>
        <p:txBody>
          <a:bodyPr/>
          <a:lstStyle/>
          <a:p>
            <a:r>
              <a:rPr lang="en-US" altLang="en-US" sz="2000" dirty="0"/>
              <a:t>Life affirming activities produce a small spike of dopamine</a:t>
            </a:r>
          </a:p>
          <a:p>
            <a:pPr lvl="1"/>
            <a:r>
              <a:rPr lang="en-US" altLang="en-US" sz="1800" dirty="0"/>
              <a:t>~50% increase with eating</a:t>
            </a:r>
          </a:p>
          <a:p>
            <a:pPr lvl="1"/>
            <a:r>
              <a:rPr lang="en-US" altLang="en-US" sz="1800" dirty="0"/>
              <a:t>~100% increase with sex</a:t>
            </a:r>
          </a:p>
          <a:p>
            <a:r>
              <a:rPr lang="en-US" altLang="en-US" sz="2000" dirty="0"/>
              <a:t>Dopamine levels between 50-100 </a:t>
            </a:r>
            <a:r>
              <a:rPr lang="en-US" altLang="en-US" sz="2000" dirty="0" err="1"/>
              <a:t>pg</a:t>
            </a:r>
            <a:r>
              <a:rPr lang="en-US" altLang="en-US" sz="2000" dirty="0"/>
              <a:t>/mL at baseline</a:t>
            </a:r>
          </a:p>
          <a:p>
            <a:r>
              <a:rPr lang="en-US" altLang="en-US" sz="2000" dirty="0"/>
              <a:t>Substances spike this dopamine level</a:t>
            </a:r>
          </a:p>
          <a:p>
            <a:pPr lvl="1"/>
            <a:r>
              <a:rPr lang="en-US" altLang="en-US" sz="1800" dirty="0"/>
              <a:t>Morphine ~300% increase</a:t>
            </a:r>
          </a:p>
          <a:p>
            <a:pPr lvl="2"/>
            <a:r>
              <a:rPr lang="en-US" altLang="en-US" sz="1600" dirty="0"/>
              <a:t>Heroin ~1,000% increase</a:t>
            </a:r>
          </a:p>
          <a:p>
            <a:pPr lvl="1"/>
            <a:r>
              <a:rPr lang="en-US" altLang="en-US" sz="1800" dirty="0"/>
              <a:t>Methamphetamine ~900-1,000% increase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4675188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Dopamine/Endorphin model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sz="quarter" idx="14"/>
          </p:nvPr>
        </p:nvSpPr>
        <p:spPr>
          <a:xfrm>
            <a:off x="4724400" y="2590800"/>
            <a:ext cx="4267200" cy="4191000"/>
          </a:xfrm>
        </p:spPr>
        <p:txBody>
          <a:bodyPr/>
          <a:lstStyle/>
          <a:p>
            <a:r>
              <a:rPr lang="en-US" altLang="en-US" sz="1800"/>
              <a:t>With chronic use, the brain adjusts to the new normal.</a:t>
            </a:r>
          </a:p>
          <a:p>
            <a:pPr lvl="1"/>
            <a:r>
              <a:rPr lang="en-US" altLang="en-US" sz="1400"/>
              <a:t>Decreases baseline dopamine production</a:t>
            </a:r>
          </a:p>
          <a:p>
            <a:pPr lvl="1"/>
            <a:r>
              <a:rPr lang="en-US" altLang="en-US" sz="1400"/>
              <a:t>Creates more dopamine receptors</a:t>
            </a:r>
          </a:p>
          <a:p>
            <a:r>
              <a:rPr lang="en-US" altLang="en-US" sz="1800"/>
              <a:t>Result: brain needs more of the substance to generate the same response</a:t>
            </a:r>
          </a:p>
          <a:p>
            <a:r>
              <a:rPr lang="en-US" altLang="en-US" sz="1800"/>
              <a:t>Life affirming activities do not create enough dopamine to trigger proper brain function, impulse control is also lost</a:t>
            </a:r>
          </a:p>
          <a:p>
            <a:r>
              <a:rPr lang="en-US" altLang="en-US" sz="1800"/>
              <a:t>The individual will do whatever is needed to obtain the substance </a:t>
            </a:r>
          </a:p>
          <a:p>
            <a:pPr lvl="1"/>
            <a:endParaRPr lang="en-US" altLang="en-US" sz="180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3" y="2590800"/>
            <a:ext cx="4208462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Dopamine/Endorphin model</a:t>
            </a:r>
          </a:p>
        </p:txBody>
      </p:sp>
      <p:sp>
        <p:nvSpPr>
          <p:cNvPr id="14339" name="Content Placeholder 7"/>
          <p:cNvSpPr>
            <a:spLocks noGrp="1"/>
          </p:cNvSpPr>
          <p:nvPr>
            <p:ph sz="quarter" idx="14"/>
          </p:nvPr>
        </p:nvSpPr>
        <p:spPr>
          <a:xfrm>
            <a:off x="4648200" y="2590800"/>
            <a:ext cx="4495800" cy="4267200"/>
          </a:xfrm>
        </p:spPr>
        <p:txBody>
          <a:bodyPr/>
          <a:lstStyle/>
          <a:p>
            <a:r>
              <a:rPr lang="en-US" altLang="en-US" sz="2000" dirty="0"/>
              <a:t>With chronic use, objective eventually becomes to find enough of the substance to feel normal and avoid withdrawal</a:t>
            </a:r>
          </a:p>
          <a:p>
            <a:r>
              <a:rPr lang="en-US" altLang="en-US" sz="2000" dirty="0"/>
              <a:t>When substance is not present, physical withdrawal occurs</a:t>
            </a:r>
          </a:p>
          <a:p>
            <a:r>
              <a:rPr lang="en-US" altLang="en-US" sz="2000" dirty="0"/>
              <a:t>Memory </a:t>
            </a:r>
          </a:p>
          <a:p>
            <a:pPr lvl="1"/>
            <a:r>
              <a:rPr lang="en-US" altLang="en-US" sz="1800" dirty="0"/>
              <a:t>Loss of memory cues</a:t>
            </a:r>
          </a:p>
          <a:p>
            <a:pPr lvl="1"/>
            <a:r>
              <a:rPr lang="en-US" altLang="en-US" sz="1800" dirty="0"/>
              <a:t>Charlie Brown Effect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4395788" cy="293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Dopamine/Endorphin model</a:t>
            </a:r>
          </a:p>
        </p:txBody>
      </p:sp>
      <p:sp>
        <p:nvSpPr>
          <p:cNvPr id="15363" name="Content Placeholder 7"/>
          <p:cNvSpPr>
            <a:spLocks noGrp="1"/>
          </p:cNvSpPr>
          <p:nvPr>
            <p:ph sz="quarter" idx="14"/>
          </p:nvPr>
        </p:nvSpPr>
        <p:spPr>
          <a:xfrm>
            <a:off x="5029200" y="2590800"/>
            <a:ext cx="4114800" cy="4267200"/>
          </a:xfrm>
        </p:spPr>
        <p:txBody>
          <a:bodyPr/>
          <a:lstStyle/>
          <a:p>
            <a:r>
              <a:rPr lang="en-US" altLang="en-US" sz="1800" dirty="0"/>
              <a:t>Objectives of Agonist-based Medication Assisted Treatment for Opioid Use Disorder</a:t>
            </a:r>
          </a:p>
          <a:p>
            <a:pPr lvl="1"/>
            <a:r>
              <a:rPr lang="en-US" altLang="en-US" sz="1600" dirty="0"/>
              <a:t>Return the brain to a normal baseline dopamine level</a:t>
            </a:r>
          </a:p>
          <a:p>
            <a:pPr lvl="1"/>
            <a:r>
              <a:rPr lang="en-US" altLang="en-US" sz="1600" dirty="0"/>
              <a:t>Use long-acting medication to prevent spikes in dopamine</a:t>
            </a:r>
          </a:p>
          <a:p>
            <a:pPr lvl="1"/>
            <a:r>
              <a:rPr lang="en-US" altLang="en-US" sz="1600" dirty="0"/>
              <a:t>Stop cravings for a substance</a:t>
            </a:r>
          </a:p>
          <a:p>
            <a:pPr lvl="1"/>
            <a:r>
              <a:rPr lang="en-US" altLang="en-US" sz="1600" dirty="0"/>
              <a:t>Allow the addressing of psychosocial needs</a:t>
            </a:r>
          </a:p>
          <a:p>
            <a:r>
              <a:rPr lang="en-US" altLang="en-US" sz="1800" dirty="0"/>
              <a:t>Three FDA Approved Medications for OUD</a:t>
            </a:r>
          </a:p>
          <a:p>
            <a:pPr lvl="1"/>
            <a:r>
              <a:rPr lang="en-US" altLang="en-US" sz="1600" dirty="0"/>
              <a:t>Methadone – Full agonist</a:t>
            </a:r>
          </a:p>
          <a:p>
            <a:pPr lvl="1"/>
            <a:r>
              <a:rPr lang="en-US" altLang="en-US" sz="1600" dirty="0"/>
              <a:t>Buprenorphine – Partial agonist</a:t>
            </a:r>
          </a:p>
          <a:p>
            <a:pPr lvl="1"/>
            <a:r>
              <a:rPr lang="en-US" altLang="en-US" sz="1600" dirty="0"/>
              <a:t>Naltrexone - Antagonist</a:t>
            </a:r>
          </a:p>
        </p:txBody>
      </p:sp>
      <p:pic>
        <p:nvPicPr>
          <p:cNvPr id="1536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1613" y="2514600"/>
            <a:ext cx="4751387" cy="376078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Dopamine/Endorphin model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76275" y="2514600"/>
            <a:ext cx="3822700" cy="639763"/>
          </a:xfrm>
        </p:spPr>
        <p:txBody>
          <a:bodyPr/>
          <a:lstStyle/>
          <a:p>
            <a:pPr>
              <a:defRPr/>
            </a:pPr>
            <a:r>
              <a:rPr lang="en-US" dirty="0"/>
              <a:t>High dopamine recovery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648200" y="2514600"/>
            <a:ext cx="3822700" cy="639763"/>
          </a:xfrm>
        </p:spPr>
        <p:txBody>
          <a:bodyPr/>
          <a:lstStyle/>
          <a:p>
            <a:pPr>
              <a:defRPr/>
            </a:pPr>
            <a:r>
              <a:rPr lang="en-US" dirty="0"/>
              <a:t>Low dopamine recovery</a:t>
            </a:r>
          </a:p>
        </p:txBody>
      </p:sp>
      <p:sp>
        <p:nvSpPr>
          <p:cNvPr id="16389" name="Content Placeholder 3"/>
          <p:cNvSpPr>
            <a:spLocks noGrp="1"/>
          </p:cNvSpPr>
          <p:nvPr>
            <p:ph sz="half" idx="2"/>
          </p:nvPr>
        </p:nvSpPr>
        <p:spPr>
          <a:xfrm>
            <a:off x="677863" y="3124200"/>
            <a:ext cx="3819525" cy="3352800"/>
          </a:xfrm>
        </p:spPr>
        <p:txBody>
          <a:bodyPr/>
          <a:lstStyle/>
          <a:p>
            <a:r>
              <a:rPr lang="en-US" altLang="en-US" dirty="0"/>
              <a:t>Individuals with strong recovery supports</a:t>
            </a:r>
          </a:p>
          <a:p>
            <a:r>
              <a:rPr lang="en-US" altLang="en-US" dirty="0"/>
              <a:t>Highly motivated to enter treatment</a:t>
            </a:r>
          </a:p>
          <a:p>
            <a:r>
              <a:rPr lang="en-US" altLang="en-US" dirty="0"/>
              <a:t>Predictable recovery path</a:t>
            </a:r>
          </a:p>
          <a:p>
            <a:r>
              <a:rPr lang="en-US" altLang="en-US" dirty="0"/>
              <a:t>Most addiction treatment success data is from these groups</a:t>
            </a:r>
          </a:p>
          <a:p>
            <a:r>
              <a:rPr lang="en-US" altLang="en-US" dirty="0"/>
              <a:t>May do well with abstinence based treatment</a:t>
            </a:r>
          </a:p>
        </p:txBody>
      </p:sp>
      <p:sp>
        <p:nvSpPr>
          <p:cNvPr id="16390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3124200"/>
            <a:ext cx="3822700" cy="3429000"/>
          </a:xfrm>
        </p:spPr>
        <p:txBody>
          <a:bodyPr/>
          <a:lstStyle/>
          <a:p>
            <a:r>
              <a:rPr lang="en-US" altLang="en-US" dirty="0"/>
              <a:t>Unmet psychological, social, or economic needs</a:t>
            </a:r>
          </a:p>
          <a:p>
            <a:r>
              <a:rPr lang="en-US" altLang="en-US" dirty="0"/>
              <a:t>Unaddressed ACEs or other trauma</a:t>
            </a:r>
          </a:p>
          <a:p>
            <a:r>
              <a:rPr lang="en-US" altLang="en-US" dirty="0"/>
              <a:t>Uncertain recovery supports</a:t>
            </a:r>
          </a:p>
          <a:p>
            <a:r>
              <a:rPr lang="en-US" altLang="en-US" dirty="0"/>
              <a:t>Low treatment retention rates in traditional or abstinence based treatment</a:t>
            </a:r>
          </a:p>
          <a:p>
            <a:r>
              <a:rPr lang="en-US" altLang="en-US" dirty="0"/>
              <a:t>Best candidates for medication assisted treatment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2C3952"/>
      </a:accent1>
      <a:accent2>
        <a:srgbClr val="4584D3"/>
      </a:accent2>
      <a:accent3>
        <a:srgbClr val="DE9C54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5249</TotalTime>
  <Words>1744</Words>
  <Application>Microsoft Office PowerPoint</Application>
  <PresentationFormat>On-screen Show (4:3)</PresentationFormat>
  <Paragraphs>277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Candara</vt:lpstr>
      <vt:lpstr>Lato Bold</vt:lpstr>
      <vt:lpstr>Lato Light</vt:lpstr>
      <vt:lpstr>Lato Medium</vt:lpstr>
      <vt:lpstr>Lato Regular</vt:lpstr>
      <vt:lpstr>Lato Semibold</vt:lpstr>
      <vt:lpstr>Open Sans Light</vt:lpstr>
      <vt:lpstr>Symbol</vt:lpstr>
      <vt:lpstr>Times New Roman</vt:lpstr>
      <vt:lpstr>Waveform</vt:lpstr>
      <vt:lpstr>Microsoft Excel Chart</vt:lpstr>
      <vt:lpstr>Introduction to Medication Assisted Treatment </vt:lpstr>
      <vt:lpstr>Foundation</vt:lpstr>
      <vt:lpstr>Addiction is a brain disease</vt:lpstr>
      <vt:lpstr>Addiction is a brain disease</vt:lpstr>
      <vt:lpstr>Dopamine/Endorphin model</vt:lpstr>
      <vt:lpstr>Dopamine/Endorphin model</vt:lpstr>
      <vt:lpstr>Dopamine/Endorphin model</vt:lpstr>
      <vt:lpstr>Dopamine/Endorphin model</vt:lpstr>
      <vt:lpstr>Dopamine/Endorphin model</vt:lpstr>
      <vt:lpstr>Dopamine/Endorphin model</vt:lpstr>
      <vt:lpstr>Methadone</vt:lpstr>
      <vt:lpstr>Methadone</vt:lpstr>
      <vt:lpstr>Methadone</vt:lpstr>
      <vt:lpstr>Buprenorphine</vt:lpstr>
      <vt:lpstr>Buprenorphine</vt:lpstr>
      <vt:lpstr>Buprenorphine</vt:lpstr>
      <vt:lpstr>Naltrexone</vt:lpstr>
      <vt:lpstr>Naltrexone</vt:lpstr>
      <vt:lpstr>Naltrexone</vt:lpstr>
      <vt:lpstr>Naltrexone</vt:lpstr>
      <vt:lpstr>Nicotine use disorder</vt:lpstr>
      <vt:lpstr>PowerPoint Presentation</vt:lpstr>
      <vt:lpstr>How do we properly treat addiction?</vt:lpstr>
      <vt:lpstr>How do we properly treat addiction?</vt:lpstr>
      <vt:lpstr>PowerPoint Presentation</vt:lpstr>
      <vt:lpstr>Future concerns</vt:lpstr>
      <vt:lpstr>Questions?</vt:lpstr>
    </vt:vector>
  </TitlesOfParts>
  <Company>CGF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hthorson</dc:creator>
  <cp:lastModifiedBy>Steinert, Amy</cp:lastModifiedBy>
  <cp:revision>57</cp:revision>
  <dcterms:created xsi:type="dcterms:W3CDTF">2016-03-04T18:27:45Z</dcterms:created>
  <dcterms:modified xsi:type="dcterms:W3CDTF">2019-04-25T17:38:50Z</dcterms:modified>
</cp:coreProperties>
</file>